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sldIdLst>
    <p:sldId id="257" r:id="rId4"/>
    <p:sldId id="258" r:id="rId5"/>
    <p:sldId id="267" r:id="rId6"/>
    <p:sldId id="268" r:id="rId7"/>
    <p:sldId id="284" r:id="rId8"/>
    <p:sldId id="291" r:id="rId9"/>
    <p:sldId id="292" r:id="rId10"/>
    <p:sldId id="269" r:id="rId11"/>
    <p:sldId id="270" r:id="rId12"/>
    <p:sldId id="286" r:id="rId13"/>
    <p:sldId id="271" r:id="rId14"/>
    <p:sldId id="272" r:id="rId15"/>
    <p:sldId id="289" r:id="rId16"/>
    <p:sldId id="288" r:id="rId17"/>
    <p:sldId id="290" r:id="rId18"/>
    <p:sldId id="273" r:id="rId19"/>
    <p:sldId id="274" r:id="rId20"/>
    <p:sldId id="260" r:id="rId21"/>
    <p:sldId id="261" r:id="rId22"/>
    <p:sldId id="264" r:id="rId23"/>
    <p:sldId id="262" r:id="rId24"/>
    <p:sldId id="263" r:id="rId25"/>
    <p:sldId id="296" r:id="rId26"/>
    <p:sldId id="265" r:id="rId27"/>
    <p:sldId id="294" r:id="rId28"/>
    <p:sldId id="295" r:id="rId29"/>
    <p:sldId id="302" r:id="rId30"/>
    <p:sldId id="301" r:id="rId31"/>
    <p:sldId id="266" r:id="rId32"/>
    <p:sldId id="297" r:id="rId33"/>
    <p:sldId id="275" r:id="rId34"/>
    <p:sldId id="299" r:id="rId35"/>
    <p:sldId id="298" r:id="rId36"/>
    <p:sldId id="316" r:id="rId37"/>
    <p:sldId id="318" r:id="rId38"/>
    <p:sldId id="276" r:id="rId39"/>
    <p:sldId id="277" r:id="rId40"/>
    <p:sldId id="308" r:id="rId41"/>
    <p:sldId id="300" r:id="rId42"/>
    <p:sldId id="310" r:id="rId43"/>
    <p:sldId id="312" r:id="rId44"/>
    <p:sldId id="278" r:id="rId45"/>
    <p:sldId id="309" r:id="rId46"/>
    <p:sldId id="311" r:id="rId47"/>
    <p:sldId id="313" r:id="rId48"/>
    <p:sldId id="314" r:id="rId49"/>
    <p:sldId id="315" r:id="rId50"/>
    <p:sldId id="279" r:id="rId51"/>
    <p:sldId id="281" r:id="rId52"/>
    <p:sldId id="280" r:id="rId53"/>
    <p:sldId id="305" r:id="rId54"/>
    <p:sldId id="303" r:id="rId55"/>
    <p:sldId id="304" r:id="rId56"/>
    <p:sldId id="282" r:id="rId57"/>
    <p:sldId id="283" r:id="rId58"/>
    <p:sldId id="306" r:id="rId59"/>
    <p:sldId id="307" r:id="rId60"/>
    <p:sldId id="259" r:id="rId6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009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6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43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444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96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575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9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59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69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2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34406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>
                <a:solidFill>
                  <a:srgbClr val="344068"/>
                </a:solidFill>
              </a:rPr>
              <a:pPr/>
              <a:t>‹#›</a:t>
            </a:fld>
            <a:endParaRPr lang="en-US" dirty="0">
              <a:solidFill>
                <a:srgbClr val="344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87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43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87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21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278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l-GR" smtClean="0"/>
              <a:t>Στυλ κύριου υπότιτλου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0723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0953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5691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622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18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7697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94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7424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34406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>
                <a:solidFill>
                  <a:srgbClr val="344068"/>
                </a:solidFill>
              </a:rPr>
              <a:pPr/>
              <a:t>‹#›</a:t>
            </a:fld>
            <a:endParaRPr lang="en-US" dirty="0">
              <a:solidFill>
                <a:srgbClr val="344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8839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1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42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16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66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70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778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08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34406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>
                <a:solidFill>
                  <a:srgbClr val="344068"/>
                </a:solidFill>
              </a:rPr>
              <a:pPr/>
              <a:t>‹#›</a:t>
            </a:fld>
            <a:endParaRPr lang="en-US" dirty="0">
              <a:solidFill>
                <a:srgbClr val="3440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27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 smtClean="0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 smtClean="0"/>
              <a:t>Στυλ υποδείγματος κειμένου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878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/>
            <a:fld id="{96DFF08F-DC6B-4601-B491-B0F83F6DD2DA}" type="datetimeFigureOut">
              <a:rPr lang="en-US" dirty="0"/>
              <a:pPr defTabSz="45720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/>
            <a:fld id="{4FAB73BC-B049-4115-A692-8D63A059BFB8}" type="slidenum">
              <a:rPr lang="en-US" dirty="0"/>
              <a:pPr defTabSz="45720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12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/>
            <a:fld id="{96DFF08F-DC6B-4601-B491-B0F83F6DD2DA}" type="datetimeFigureOut">
              <a:rPr lang="en-US" dirty="0"/>
              <a:pPr defTabSz="45720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/>
            <a:fld id="{4FAB73BC-B049-4115-A692-8D63A059BFB8}" type="slidenum">
              <a:rPr lang="en-US" dirty="0"/>
              <a:pPr defTabSz="45720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172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mtClean="0"/>
              <a:t>Στυλ κύριου τίτλου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l-GR" smtClean="0"/>
              <a:t>Στυλ υποδείγματος κειμένου</a:t>
            </a:r>
          </a:p>
          <a:p>
            <a:pPr lvl="1"/>
            <a:r>
              <a:rPr lang="el-GR" smtClean="0"/>
              <a:t>Δεύτερου επιπέδου</a:t>
            </a:r>
          </a:p>
          <a:p>
            <a:pPr lvl="2"/>
            <a:r>
              <a:rPr lang="el-GR" smtClean="0"/>
              <a:t>Τρίτου επιπέδου</a:t>
            </a:r>
          </a:p>
          <a:p>
            <a:pPr lvl="3"/>
            <a:r>
              <a:rPr lang="el-GR" smtClean="0"/>
              <a:t>Τέταρτου επιπέδου</a:t>
            </a:r>
          </a:p>
          <a:p>
            <a:pPr lvl="4"/>
            <a:r>
              <a:rPr lang="el-GR" smtClean="0"/>
              <a:t>Πέμπτου επιπέδου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defTabSz="457200"/>
            <a:fld id="{96DFF08F-DC6B-4601-B491-B0F83F6DD2DA}" type="datetimeFigureOut">
              <a:rPr lang="en-US" dirty="0"/>
              <a:pPr defTabSz="45720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defTabSz="457200"/>
            <a:fld id="{4FAB73BC-B049-4115-A692-8D63A059BFB8}" type="slidenum">
              <a:rPr lang="en-US" dirty="0"/>
              <a:pPr defTabSz="45720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48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79" y="286602"/>
            <a:ext cx="10108433" cy="138692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900" b="1" dirty="0" smtClean="0"/>
              <a:t>ARDUINO</a:t>
            </a:r>
            <a:r>
              <a:rPr lang="en-US" sz="5300" b="1" dirty="0" smtClean="0"/>
              <a:t/>
            </a:r>
            <a:br>
              <a:rPr lang="en-US" sz="5300" b="1" dirty="0" smtClean="0"/>
            </a:br>
            <a:r>
              <a:rPr lang="en-US" sz="3200" dirty="0" smtClean="0"/>
              <a:t>MICROCONTROLLER</a:t>
            </a:r>
            <a:endParaRPr lang="el-GR" sz="3200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549"/>
          <a:stretch/>
        </p:blipFill>
        <p:spPr>
          <a:xfrm>
            <a:off x="3412864" y="1793913"/>
            <a:ext cx="5477261" cy="43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8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336430" y="286603"/>
            <a:ext cx="10793371" cy="1450757"/>
          </a:xfrm>
        </p:spPr>
        <p:txBody>
          <a:bodyPr/>
          <a:lstStyle/>
          <a:p>
            <a:r>
              <a:rPr lang="en-US" dirty="0"/>
              <a:t>Project 12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431321" y="1737360"/>
            <a:ext cx="11680166" cy="4585802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804000"/>
                </a:solidFill>
                <a:latin typeface="Courier New" panose="02070309020205020404" pitchFamily="49" charset="0"/>
              </a:rPr>
              <a:t>#include &lt;</a:t>
            </a:r>
            <a:r>
              <a:rPr lang="en-US" sz="2400" dirty="0" err="1">
                <a:solidFill>
                  <a:srgbClr val="804000"/>
                </a:solidFill>
                <a:latin typeface="Courier New" panose="02070309020205020404" pitchFamily="49" charset="0"/>
              </a:rPr>
              <a:t>dht.h</a:t>
            </a:r>
            <a:r>
              <a:rPr lang="en-US" sz="2400" dirty="0">
                <a:solidFill>
                  <a:srgbClr val="804000"/>
                </a:solidFill>
                <a:latin typeface="Courier New" panose="02070309020205020404" pitchFamily="49" charset="0"/>
              </a:rPr>
              <a:t>&gt; </a:t>
            </a:r>
            <a:endParaRPr lang="en-US" sz="2400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804000"/>
                </a:solidFill>
                <a:latin typeface="Courier New" panose="02070309020205020404" pitchFamily="49" charset="0"/>
              </a:rPr>
              <a:t>#</a:t>
            </a:r>
            <a:r>
              <a:rPr lang="en-US" sz="2400" dirty="0">
                <a:solidFill>
                  <a:srgbClr val="804000"/>
                </a:solidFill>
                <a:latin typeface="Courier New" panose="02070309020205020404" pitchFamily="49" charset="0"/>
              </a:rPr>
              <a:t>define DHT11_PIN 7 </a:t>
            </a:r>
            <a:endParaRPr lang="en-US" sz="2400" dirty="0" smtClean="0">
              <a:solidFill>
                <a:srgbClr val="804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dht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DHT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//we declare the </a:t>
            </a:r>
            <a:r>
              <a:rPr lang="en-US" sz="2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//object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. </a:t>
            </a:r>
            <a:endParaRPr lang="en-US" sz="2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24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8000FF"/>
                </a:solidFill>
                <a:latin typeface="Courier New" panose="02070309020205020404" pitchFamily="49" charset="0"/>
              </a:rPr>
              <a:t>i</a:t>
            </a:r>
            <a:r>
              <a:rPr lang="en-US" sz="24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nt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value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DHT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read11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DHT11_PIN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we read the sensor's value.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Courier New" panose="02070309020205020404" pitchFamily="49" charset="0"/>
              </a:rPr>
              <a:t>"Temperature = 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24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DHT</a:t>
            </a:r>
            <a:r>
              <a:rPr lang="en-US" sz="24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temperature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temperature. </a:t>
            </a:r>
            <a:endParaRPr lang="en-US" sz="2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Courier New" panose="02070309020205020404" pitchFamily="49" charset="0"/>
              </a:rPr>
              <a:t>"C"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24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" </a:t>
            </a:r>
            <a:r>
              <a:rPr lang="en-US" sz="2400" dirty="0">
                <a:solidFill>
                  <a:srgbClr val="808080"/>
                </a:solidFill>
                <a:latin typeface="Courier New" panose="02070309020205020404" pitchFamily="49" charset="0"/>
              </a:rPr>
              <a:t>Humidity = 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24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DHT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humidity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sz="2400" dirty="0">
                <a:solidFill>
                  <a:srgbClr val="008000"/>
                </a:solidFill>
                <a:latin typeface="Courier New" panose="02070309020205020404" pitchFamily="49" charset="0"/>
              </a:rPr>
              <a:t>humidity. </a:t>
            </a:r>
            <a:endParaRPr lang="en-US" sz="2400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sz="2400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808080"/>
                </a:solidFill>
                <a:latin typeface="Courier New" panose="02070309020205020404" pitchFamily="49" charset="0"/>
              </a:rPr>
              <a:t>"%"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400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2000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2400" dirty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72974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944693" cy="1450757"/>
          </a:xfrm>
        </p:spPr>
        <p:txBody>
          <a:bodyPr/>
          <a:lstStyle/>
          <a:p>
            <a:r>
              <a:rPr lang="en-US" dirty="0"/>
              <a:t>Tilt </a:t>
            </a:r>
            <a:r>
              <a:rPr lang="en-US" dirty="0" smtClean="0"/>
              <a:t>switch</a:t>
            </a:r>
            <a:r>
              <a:rPr lang="el-GR" dirty="0" smtClean="0"/>
              <a:t>/</a:t>
            </a:r>
            <a:r>
              <a:rPr lang="en-US" dirty="0" smtClean="0"/>
              <a:t>Angle sensor</a:t>
            </a:r>
            <a:r>
              <a:rPr lang="el-GR" dirty="0" smtClean="0"/>
              <a:t>(</a:t>
            </a:r>
            <a:r>
              <a:rPr lang="el-GR" u="sng" dirty="0" smtClean="0"/>
              <a:t>Αισθητήρας </a:t>
            </a:r>
            <a:r>
              <a:rPr lang="el-GR" u="sng" dirty="0"/>
              <a:t>κλίσης </a:t>
            </a:r>
            <a:r>
              <a:rPr lang="el-GR" dirty="0" smtClean="0"/>
              <a:t>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787412"/>
            <a:ext cx="6269679" cy="3034753"/>
          </a:xfrm>
        </p:spPr>
        <p:txBody>
          <a:bodyPr>
            <a:normAutofit/>
          </a:bodyPr>
          <a:lstStyle/>
          <a:p>
            <a:r>
              <a:rPr lang="el-GR" sz="2800" dirty="0" smtClean="0"/>
              <a:t>Ένας </a:t>
            </a:r>
            <a:r>
              <a:rPr lang="el-GR" sz="2800" dirty="0"/>
              <a:t>τύπος διακόπτη </a:t>
            </a:r>
            <a:r>
              <a:rPr lang="el-GR" sz="2800" dirty="0" smtClean="0"/>
              <a:t>που ανοίγει ή κλείνει </a:t>
            </a:r>
            <a:r>
              <a:rPr lang="el-GR" sz="2800" dirty="0"/>
              <a:t>ανάλογα με </a:t>
            </a:r>
            <a:r>
              <a:rPr lang="el-GR" sz="2800" dirty="0" smtClean="0"/>
              <a:t>τον προσανατολισμό </a:t>
            </a:r>
            <a:r>
              <a:rPr lang="el-GR" sz="2800" dirty="0"/>
              <a:t>του</a:t>
            </a:r>
            <a:r>
              <a:rPr lang="el-GR" sz="2800" dirty="0" smtClean="0"/>
              <a:t>.</a:t>
            </a:r>
          </a:p>
          <a:p>
            <a:r>
              <a:rPr lang="el-GR" sz="2800" dirty="0" smtClean="0"/>
              <a:t>Οι </a:t>
            </a:r>
            <a:r>
              <a:rPr lang="el-GR" sz="2800" dirty="0"/>
              <a:t>αισθητήρες κλίσης </a:t>
            </a:r>
            <a:r>
              <a:rPr lang="el-GR" sz="2800" dirty="0" smtClean="0"/>
              <a:t>μας </a:t>
            </a:r>
            <a:r>
              <a:rPr lang="el-GR" sz="2800" dirty="0"/>
              <a:t>επιτρέπουν να </a:t>
            </a:r>
            <a:r>
              <a:rPr lang="el-GR" sz="2800" dirty="0" smtClean="0"/>
              <a:t>εντοπίζουμε τον προσανατολισμό </a:t>
            </a:r>
            <a:r>
              <a:rPr lang="el-GR" sz="2800" dirty="0"/>
              <a:t>ή </a:t>
            </a:r>
            <a:r>
              <a:rPr lang="el-GR" sz="2800" dirty="0" smtClean="0"/>
              <a:t>την κλίση ενός αντικειμένου. </a:t>
            </a:r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2"/>
          <a:srcRect t="18302" b="15420"/>
          <a:stretch/>
        </p:blipFill>
        <p:spPr>
          <a:xfrm>
            <a:off x="852189" y="4822165"/>
            <a:ext cx="3667125" cy="1388854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3"/>
          <a:srcRect l="7413" r="3435"/>
          <a:stretch/>
        </p:blipFill>
        <p:spPr>
          <a:xfrm>
            <a:off x="4900401" y="4169819"/>
            <a:ext cx="2152455" cy="2041200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4"/>
          <a:srcRect l="3181" t="13711"/>
          <a:stretch/>
        </p:blipFill>
        <p:spPr>
          <a:xfrm>
            <a:off x="7433943" y="1787412"/>
            <a:ext cx="4608030" cy="376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0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Tilt </a:t>
            </a:r>
            <a:r>
              <a:rPr lang="en-US" dirty="0" smtClean="0"/>
              <a:t>switch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129" y="1993869"/>
            <a:ext cx="9222701" cy="42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7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23" y="180445"/>
            <a:ext cx="8154632" cy="595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86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Tilt switch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0998" y="1818018"/>
            <a:ext cx="2771389" cy="2091995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46337" y="1904282"/>
            <a:ext cx="4972050" cy="4343400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98" y="4066946"/>
            <a:ext cx="3969122" cy="21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Tilt switch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0288" y="2320715"/>
            <a:ext cx="3285415" cy="3605631"/>
          </a:xfrm>
          <a:prstGeom prst="rect">
            <a:avLst/>
          </a:prstGeom>
        </p:spPr>
      </p:pic>
      <p:cxnSp>
        <p:nvCxnSpPr>
          <p:cNvPr id="6" name="Ευθύγραμμο βέλος σύνδεσης 5"/>
          <p:cNvCxnSpPr/>
          <p:nvPr/>
        </p:nvCxnSpPr>
        <p:spPr>
          <a:xfrm>
            <a:off x="3248469" y="4718648"/>
            <a:ext cx="1181819" cy="8109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Ευθύγραμμο βέλος σύνδεσης 7"/>
          <p:cNvCxnSpPr/>
          <p:nvPr/>
        </p:nvCxnSpPr>
        <p:spPr>
          <a:xfrm flipH="1">
            <a:off x="4926713" y="5451997"/>
            <a:ext cx="2292564" cy="362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2044" y="4133873"/>
            <a:ext cx="957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VCC</a:t>
            </a:r>
            <a:endParaRPr lang="el-GR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7219277" y="5048376"/>
            <a:ext cx="1966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Digital pin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3812390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</a:t>
            </a:r>
            <a:r>
              <a:rPr lang="el-GR" dirty="0" smtClean="0"/>
              <a:t>3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dirty="0" smtClean="0"/>
              <a:t>Ανάλογα με τον προσανατολισμό του διακόπτη να ανάβει και να σβήνει ένα </a:t>
            </a:r>
            <a:r>
              <a:rPr lang="en-US" sz="2800" dirty="0" smtClean="0"/>
              <a:t>led.</a:t>
            </a:r>
          </a:p>
          <a:p>
            <a:endParaRPr lang="en-US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Tilt switch </a:t>
            </a:r>
            <a:r>
              <a:rPr lang="en-US" sz="2800" b="1" dirty="0" smtClean="0"/>
              <a:t>SW-520D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 smtClean="0"/>
              <a:t>Αντίσταση 10</a:t>
            </a:r>
            <a:r>
              <a:rPr lang="en-US" sz="2800" dirty="0" smtClean="0"/>
              <a:t> </a:t>
            </a:r>
            <a:r>
              <a:rPr lang="el-GR" sz="2800" dirty="0" smtClean="0"/>
              <a:t>Κ</a:t>
            </a:r>
            <a:r>
              <a:rPr lang="en-US" sz="2800" dirty="0" smtClean="0"/>
              <a:t>ohm, 220 ohm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led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endParaRPr lang="el-GR" sz="2800" dirty="0"/>
          </a:p>
          <a:p>
            <a:pPr>
              <a:buFont typeface="Wingdings" panose="05000000000000000000" pitchFamily="2" charset="2"/>
              <a:buChar char="Ø"/>
            </a:pPr>
            <a:endParaRPr lang="el-GR" sz="2800" dirty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4134167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3</a:t>
            </a:r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201" y="1854890"/>
            <a:ext cx="9510558" cy="44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76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3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tiltstate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tiltstate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dirty="0"/>
          </a:p>
          <a:p>
            <a:pPr marL="0" indent="0">
              <a:buNone/>
            </a:pPr>
            <a:r>
              <a:rPr lang="en-US" b="1" u="sng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2</a:t>
            </a:r>
            <a:r>
              <a:rPr lang="el-GR" b="1" u="sng" baseline="30000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ος</a:t>
            </a:r>
            <a:r>
              <a:rPr lang="el-GR" b="1" u="sng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 ΤΡΟΠΟΣ</a:t>
            </a:r>
            <a:endParaRPr lang="en-US" b="1" u="sng" dirty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tiltstate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tiltstate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5729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detection </a:t>
            </a:r>
            <a:r>
              <a:rPr lang="en-US" dirty="0" smtClean="0"/>
              <a:t>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16" y="2125154"/>
            <a:ext cx="5485599" cy="3663171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925" y="2020761"/>
            <a:ext cx="5058604" cy="37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2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Περιεχόμενα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1.Temperature/thermistor </a:t>
            </a:r>
            <a:r>
              <a:rPr lang="en-US" sz="3200" dirty="0" smtClean="0"/>
              <a:t>and humidity sensor</a:t>
            </a:r>
            <a:endParaRPr lang="el-GR" sz="3200" dirty="0" smtClean="0"/>
          </a:p>
          <a:p>
            <a:r>
              <a:rPr lang="en-US" sz="3200" dirty="0" smtClean="0"/>
              <a:t>2.Tilt switch</a:t>
            </a:r>
          </a:p>
          <a:p>
            <a:r>
              <a:rPr lang="en-US" sz="3200" dirty="0" smtClean="0"/>
              <a:t>3.Sound </a:t>
            </a:r>
            <a:r>
              <a:rPr lang="en-US" sz="3200" dirty="0"/>
              <a:t>detection </a:t>
            </a:r>
            <a:r>
              <a:rPr lang="en-US" sz="3200" dirty="0" smtClean="0"/>
              <a:t>sensor</a:t>
            </a:r>
          </a:p>
          <a:p>
            <a:r>
              <a:rPr lang="en-US" sz="3200" dirty="0" smtClean="0"/>
              <a:t>4.Water </a:t>
            </a:r>
            <a:r>
              <a:rPr lang="en-US" sz="3200" dirty="0"/>
              <a:t>level </a:t>
            </a:r>
            <a:r>
              <a:rPr lang="en-US" sz="3200" dirty="0" smtClean="0"/>
              <a:t>sensor</a:t>
            </a:r>
          </a:p>
          <a:p>
            <a:r>
              <a:rPr lang="en-US" sz="3200" dirty="0" smtClean="0"/>
              <a:t>5.Hall sensor</a:t>
            </a:r>
            <a:endParaRPr lang="en-US" sz="3200" dirty="0"/>
          </a:p>
          <a:p>
            <a:endParaRPr lang="en-US" sz="3200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4205973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72667" cy="1450757"/>
          </a:xfrm>
        </p:spPr>
        <p:txBody>
          <a:bodyPr/>
          <a:lstStyle/>
          <a:p>
            <a:r>
              <a:rPr lang="en-US" dirty="0"/>
              <a:t>Sound detection </a:t>
            </a:r>
            <a:r>
              <a:rPr lang="en-US" dirty="0" smtClean="0"/>
              <a:t>sensor</a:t>
            </a:r>
            <a:r>
              <a:rPr lang="el-GR" dirty="0" smtClean="0"/>
              <a:t>(Αισθητήρας </a:t>
            </a:r>
            <a:r>
              <a:rPr lang="el-GR" dirty="0"/>
              <a:t>ήχου </a:t>
            </a:r>
            <a:r>
              <a:rPr lang="el-GR" dirty="0" smtClean="0"/>
              <a:t>)</a:t>
            </a:r>
            <a:endParaRPr lang="el-GR" dirty="0"/>
          </a:p>
        </p:txBody>
      </p:sp>
      <p:pic>
        <p:nvPicPr>
          <p:cNvPr id="6" name="Θέση περιεχομένου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2565" y="1924442"/>
            <a:ext cx="3582455" cy="4297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097279" y="1924442"/>
            <a:ext cx="63904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Ο αισθητήρας ήχου </a:t>
            </a:r>
            <a:r>
              <a:rPr lang="el-GR" sz="2800" dirty="0" smtClean="0"/>
              <a:t>ανιχνεύει </a:t>
            </a:r>
            <a:r>
              <a:rPr lang="el-GR" sz="2800" dirty="0"/>
              <a:t>ηχητικά κύματα </a:t>
            </a:r>
            <a:r>
              <a:rPr lang="el-GR" sz="2800" dirty="0" smtClean="0"/>
              <a:t>και τα μετατρέπει </a:t>
            </a:r>
            <a:r>
              <a:rPr lang="el-GR" sz="2800" dirty="0"/>
              <a:t>σε </a:t>
            </a:r>
            <a:r>
              <a:rPr lang="el-GR" sz="2800" dirty="0" smtClean="0"/>
              <a:t>ηλεκτρικό σήμα.</a:t>
            </a:r>
          </a:p>
          <a:p>
            <a:r>
              <a:rPr lang="el-GR" sz="2800" dirty="0"/>
              <a:t>Οι αισθητήρες ήχου λειτουργούν ανιχνεύοντας διαφορές στην πίεση του αέρα και μετατρέποντάς τους σε ηλεκτρικά σήματα</a:t>
            </a:r>
            <a:r>
              <a:rPr lang="el-GR" sz="2800" dirty="0" smtClean="0"/>
              <a:t>. </a:t>
            </a:r>
            <a:r>
              <a:rPr lang="el-GR" sz="2800" dirty="0"/>
              <a:t>Τα ηχητικά κύματα προκαλούν δόνηση </a:t>
            </a:r>
            <a:r>
              <a:rPr lang="el-GR" sz="2800" dirty="0" smtClean="0"/>
              <a:t>της κινούμενης πλάκας , η οποία δονεί </a:t>
            </a:r>
            <a:r>
              <a:rPr lang="el-GR" sz="2800" dirty="0"/>
              <a:t>τους μαγνήτες και προκαλεί ρεύμα στο πηνίο. </a:t>
            </a:r>
          </a:p>
        </p:txBody>
      </p:sp>
    </p:spTree>
    <p:extLst>
      <p:ext uri="{BB962C8B-B14F-4D97-AF65-F5344CB8AC3E}">
        <p14:creationId xmlns:p14="http://schemas.microsoft.com/office/powerpoint/2010/main" val="1375442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detection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911" y="1926385"/>
            <a:ext cx="11259137" cy="428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4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detection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203" y="1921054"/>
            <a:ext cx="8968554" cy="43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4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detection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8" r="8496"/>
          <a:stretch/>
        </p:blipFill>
        <p:spPr>
          <a:xfrm>
            <a:off x="981399" y="1985896"/>
            <a:ext cx="10290162" cy="25416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1399" y="4942935"/>
            <a:ext cx="105587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Στην αρχή πρέπει να ρυθμίσουμε την ευαισθησία του αισθητήρα, ώστε να αντιλαμβάνεται τους ήχους που θέλουμε.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457166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14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845733"/>
            <a:ext cx="10151565" cy="4537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800" dirty="0" smtClean="0"/>
              <a:t>Όταν ο αισθητήρας ανιχνεύει κάποιον ήχο να ανάβει ένα </a:t>
            </a:r>
            <a:r>
              <a:rPr lang="en-US" sz="2800" dirty="0" smtClean="0"/>
              <a:t>led.</a:t>
            </a:r>
          </a:p>
          <a:p>
            <a:pPr marL="0" indent="0">
              <a:buNone/>
            </a:pPr>
            <a:r>
              <a:rPr lang="el-GR" sz="2800" dirty="0" smtClean="0"/>
              <a:t>Επίσης, να τυπώνεται στο</a:t>
            </a:r>
            <a:r>
              <a:rPr lang="en-US" sz="2800" dirty="0" smtClean="0"/>
              <a:t> serial monitor </a:t>
            </a:r>
            <a:r>
              <a:rPr lang="el-GR" sz="2800" dirty="0" smtClean="0"/>
              <a:t>η αναλογική και δίπλα η ψηφιακή τιμή που ανιχνεύει ο αισθητήρας.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l-GR" sz="2800" dirty="0" smtClean="0"/>
              <a:t>Υλικά</a:t>
            </a:r>
            <a:r>
              <a:rPr lang="el-GR" sz="2800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Sound Detection </a:t>
            </a:r>
            <a:r>
              <a:rPr lang="en-US" sz="2800" dirty="0" smtClean="0"/>
              <a:t>Module</a:t>
            </a:r>
            <a:r>
              <a:rPr lang="en-US" sz="2800" dirty="0"/>
              <a:t>(</a:t>
            </a:r>
            <a:r>
              <a:rPr lang="en-US" sz="2800" dirty="0" smtClean="0"/>
              <a:t>Mic </a:t>
            </a:r>
            <a:r>
              <a:rPr lang="en-US" sz="2800" dirty="0"/>
              <a:t>Sensor </a:t>
            </a:r>
            <a:r>
              <a:rPr lang="en-US" sz="2800" b="1" dirty="0" smtClean="0"/>
              <a:t>KY-037</a:t>
            </a:r>
            <a:r>
              <a:rPr lang="en-US" sz="2800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 smtClean="0"/>
              <a:t>Αντίσταση </a:t>
            </a:r>
            <a:r>
              <a:rPr lang="en-US" sz="2800" dirty="0" smtClean="0"/>
              <a:t>220 </a:t>
            </a:r>
            <a:r>
              <a:rPr lang="en-US" sz="2800" dirty="0"/>
              <a:t>ohm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led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4259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14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7191" y="1854889"/>
            <a:ext cx="8358577" cy="439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77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72860" y="260724"/>
            <a:ext cx="10491445" cy="1450757"/>
          </a:xfrm>
        </p:spPr>
        <p:txBody>
          <a:bodyPr/>
          <a:lstStyle/>
          <a:p>
            <a:r>
              <a:rPr lang="en-US" dirty="0"/>
              <a:t>Project 14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72860" y="1711481"/>
            <a:ext cx="11421374" cy="4801462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led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sound_digital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sound_analog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A0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sound_digital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INPUT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sound_digital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endParaRPr lang="en-US" dirty="0" smtClean="0">
              <a:solidFill>
                <a:srgbClr val="8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val_analog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analogRead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sound_analog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val_analog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"\t"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when the sensor detects a signal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//above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the threshold value, LED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//opens.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delay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25870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Project 14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2079118"/>
            <a:ext cx="6416328" cy="4002656"/>
          </a:xfrm>
        </p:spPr>
        <p:txBody>
          <a:bodyPr>
            <a:normAutofit/>
          </a:bodyPr>
          <a:lstStyle/>
          <a:p>
            <a:r>
              <a:rPr lang="el-GR" sz="2800" dirty="0" smtClean="0"/>
              <a:t>Επειδή, η σειριακή επικοινωνία επιβραδύνει σημαντικά το πρόγραμμά μας μπορεί ο αισθητήρας να μην ανιχνεύει ορισμένες φορές κάποιον ήχο. </a:t>
            </a:r>
            <a:endParaRPr lang="en-US" sz="2800" dirty="0" smtClean="0"/>
          </a:p>
          <a:p>
            <a:r>
              <a:rPr lang="el-GR" sz="2800" dirty="0" smtClean="0"/>
              <a:t>Οπότε, με το παρακάτω πρόγραμμα που δεν τυπώνει στο </a:t>
            </a:r>
            <a:r>
              <a:rPr lang="en-US" sz="2800" dirty="0" smtClean="0"/>
              <a:t> serial monitor </a:t>
            </a:r>
            <a:r>
              <a:rPr lang="el-GR" sz="2800" dirty="0" smtClean="0"/>
              <a:t>την τιμή του αισθητήρα παρατηρούμε ότι αυξάνεται η ακρίβεια του αισθητήρα.</a:t>
            </a:r>
            <a:endParaRPr lang="en-US" sz="2800" dirty="0" smtClean="0"/>
          </a:p>
          <a:p>
            <a:r>
              <a:rPr lang="en-US" sz="2800" dirty="0" smtClean="0"/>
              <a:t>A</a:t>
            </a:r>
            <a:r>
              <a:rPr lang="el-GR" sz="2800" dirty="0" smtClean="0"/>
              <a:t>νιχνεύει και τον παραμικρό θόρυβο.</a:t>
            </a:r>
            <a:endParaRPr lang="el-GR" sz="2800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t="4497" b="1237"/>
          <a:stretch/>
        </p:blipFill>
        <p:spPr>
          <a:xfrm>
            <a:off x="7856408" y="2725946"/>
            <a:ext cx="3842736" cy="27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7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14.2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buNone/>
            </a:pPr>
            <a:r>
              <a:rPr lang="en-US" dirty="0" err="1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led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sound_digital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sound_digital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INPUT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loop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sound_digital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 when the sensor detects a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signal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above the threshold </a:t>
            </a:r>
            <a:r>
              <a:rPr lang="el-GR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value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, LED flashes. </a:t>
            </a:r>
            <a:endParaRPr lang="el-GR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delay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l-GR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);}}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27753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301925" y="286603"/>
            <a:ext cx="11750699" cy="1450757"/>
          </a:xfrm>
        </p:spPr>
        <p:txBody>
          <a:bodyPr/>
          <a:lstStyle/>
          <a:p>
            <a:r>
              <a:rPr lang="en-US" dirty="0"/>
              <a:t>Water level </a:t>
            </a:r>
            <a:r>
              <a:rPr lang="en-US" dirty="0" smtClean="0"/>
              <a:t>sensor</a:t>
            </a:r>
            <a:r>
              <a:rPr lang="el-GR" dirty="0" smtClean="0"/>
              <a:t>(Αισθητήρας </a:t>
            </a:r>
            <a:r>
              <a:rPr lang="el-GR" dirty="0"/>
              <a:t>στάθμης </a:t>
            </a:r>
            <a:r>
              <a:rPr lang="el-GR" dirty="0" smtClean="0"/>
              <a:t>υγρού)</a:t>
            </a:r>
            <a:endParaRPr lang="en-US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1052" y="2053297"/>
            <a:ext cx="5141572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1925" y="2079500"/>
            <a:ext cx="68321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Οι </a:t>
            </a:r>
            <a:r>
              <a:rPr lang="el-GR" sz="2800" dirty="0" smtClean="0"/>
              <a:t>αισθητήρες στάθμης υγρού δείχνουν </a:t>
            </a:r>
            <a:r>
              <a:rPr lang="el-GR" sz="2800" dirty="0"/>
              <a:t>τη στάθμη </a:t>
            </a:r>
            <a:r>
              <a:rPr lang="el-GR" sz="2800" dirty="0" smtClean="0"/>
              <a:t>ενός υγρού σε </a:t>
            </a:r>
            <a:r>
              <a:rPr lang="el-GR" sz="2800" dirty="0"/>
              <a:t>μια δεξαμενή αποθήκευσης. </a:t>
            </a:r>
            <a:r>
              <a:rPr lang="el-GR" sz="2800" dirty="0" smtClean="0"/>
              <a:t>Επίσης, στέλνουν </a:t>
            </a:r>
            <a:r>
              <a:rPr lang="el-GR" sz="2800" dirty="0"/>
              <a:t>πληροφορίες πίσω στον πίνακα ελέγχου για να ενεργοποιήσουν έναν συναγερμό ή μια ένδειξη. </a:t>
            </a:r>
            <a:r>
              <a:rPr lang="el-GR" sz="2800" dirty="0" smtClean="0"/>
              <a:t>Ο πίνακας </a:t>
            </a:r>
            <a:r>
              <a:rPr lang="el-GR" sz="2800" dirty="0"/>
              <a:t>ελέγχου μπορεί να προγραμματιστεί ώστε να ενεργοποιεί αυτόματα την αντλία </a:t>
            </a:r>
            <a:r>
              <a:rPr lang="el-GR" sz="2800" dirty="0" smtClean="0"/>
              <a:t>για </a:t>
            </a:r>
            <a:r>
              <a:rPr lang="el-GR" sz="2800" dirty="0"/>
              <a:t>να ξαναγεμίσει ξανά το νερό.</a:t>
            </a:r>
          </a:p>
        </p:txBody>
      </p:sp>
    </p:spTree>
    <p:extLst>
      <p:ext uri="{BB962C8B-B14F-4D97-AF65-F5344CB8AC3E}">
        <p14:creationId xmlns:p14="http://schemas.microsoft.com/office/powerpoint/2010/main" val="612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8487" y="243471"/>
            <a:ext cx="11094720" cy="1450757"/>
          </a:xfrm>
        </p:spPr>
        <p:txBody>
          <a:bodyPr/>
          <a:lstStyle/>
          <a:p>
            <a:r>
              <a:rPr lang="en-US" dirty="0" smtClean="0"/>
              <a:t>Temperature</a:t>
            </a:r>
            <a:r>
              <a:rPr lang="el-GR" dirty="0" smtClean="0"/>
              <a:t>/</a:t>
            </a:r>
            <a:r>
              <a:rPr lang="en-US" dirty="0" smtClean="0"/>
              <a:t>thermistor </a:t>
            </a:r>
            <a:r>
              <a:rPr lang="en-US" dirty="0"/>
              <a:t>and humidity </a:t>
            </a:r>
            <a:r>
              <a:rPr lang="en-US" dirty="0" smtClean="0"/>
              <a:t>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9095" y="2168132"/>
            <a:ext cx="4110653" cy="40227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2409779"/>
            <a:ext cx="636181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Ένας αισθητήρας υγρασίας (ή υγρόμετρο) ανιχνεύει, μετρά και αναφέρει τόσο την υγρασία όσο και τη θερμοκρασία του </a:t>
            </a:r>
            <a:r>
              <a:rPr lang="el-GR" sz="2800" dirty="0" smtClean="0"/>
              <a:t>αέρα.</a:t>
            </a:r>
          </a:p>
          <a:p>
            <a:r>
              <a:rPr lang="el-GR" sz="2800" dirty="0" smtClean="0"/>
              <a:t>Οι </a:t>
            </a:r>
            <a:r>
              <a:rPr lang="el-GR" sz="2800" dirty="0"/>
              <a:t>αισθητήρες </a:t>
            </a:r>
            <a:r>
              <a:rPr lang="el-GR" sz="2800" dirty="0" smtClean="0"/>
              <a:t>υγρασίας ανάλογα με την υγρασία του χώρου παράγουν ένα ηλεκτρικό σήμα που γίνεται αντιληπτό από το </a:t>
            </a:r>
            <a:r>
              <a:rPr lang="en-US" sz="2800" dirty="0" smtClean="0"/>
              <a:t>Arduino.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741933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40444" y="286603"/>
            <a:ext cx="10215236" cy="1450757"/>
          </a:xfrm>
        </p:spPr>
        <p:txBody>
          <a:bodyPr/>
          <a:lstStyle/>
          <a:p>
            <a:r>
              <a:rPr lang="en-US" dirty="0"/>
              <a:t>Water level </a:t>
            </a:r>
            <a:r>
              <a:rPr lang="en-US" dirty="0" smtClean="0"/>
              <a:t>sensor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940444" y="1864604"/>
            <a:ext cx="59175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Η σειρά των εκτεθειμένων παράλληλων αγωγών, μαζί λειτουργεί ως μεταβλητή αντίσταση (όπως ένα ποτενσιόμετρο) της οποίας η αντίσταση ποικίλλει ανάλογα με τη στάθμη του νερού</a:t>
            </a:r>
            <a:r>
              <a:rPr lang="el-GR" sz="2800" dirty="0" smtClean="0"/>
              <a:t>.</a:t>
            </a:r>
            <a:endParaRPr lang="el-GR" sz="2800" dirty="0"/>
          </a:p>
          <a:p>
            <a:r>
              <a:rPr lang="el-GR" sz="2800" dirty="0" smtClean="0"/>
              <a:t>Η </a:t>
            </a:r>
            <a:r>
              <a:rPr lang="el-GR" sz="2800" dirty="0"/>
              <a:t>μεταβολή της αντίστασης αντιστοιχεί στην απόσταση από την κορυφή του αισθητήρα έως την επιφάνεια του νερού.</a:t>
            </a:r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230" y="1824037"/>
            <a:ext cx="5087608" cy="444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6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level </a:t>
            </a:r>
            <a:r>
              <a:rPr lang="en-US" dirty="0" smtClean="0"/>
              <a:t>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11759"/>
            <a:ext cx="3010032" cy="43820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5570" y="1828800"/>
            <a:ext cx="77033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Όσο περισσότερο </a:t>
            </a:r>
            <a:r>
              <a:rPr lang="el-GR" sz="2800" dirty="0" smtClean="0"/>
              <a:t>βυθίζεται </a:t>
            </a:r>
            <a:r>
              <a:rPr lang="el-GR" sz="2800" dirty="0"/>
              <a:t>ο </a:t>
            </a:r>
            <a:r>
              <a:rPr lang="el-GR" sz="2800" dirty="0" smtClean="0"/>
              <a:t>αισθητήρας στο νερό, οδηγείται </a:t>
            </a:r>
            <a:r>
              <a:rPr lang="el-GR" sz="2800" dirty="0"/>
              <a:t>σε καλύτερη αγωγιμότητα και θα έχει ως αποτέλεσμα μικρότερη αντίσταση</a:t>
            </a:r>
          </a:p>
          <a:p>
            <a:r>
              <a:rPr lang="el-GR" sz="2800" dirty="0" smtClean="0"/>
              <a:t>Ο </a:t>
            </a:r>
            <a:r>
              <a:rPr lang="el-GR" sz="2800" dirty="0"/>
              <a:t>αισθητήρας παράγει μια τάση εξόδου σύμφωνα με την αντίσταση, </a:t>
            </a:r>
            <a:r>
              <a:rPr lang="el-GR" sz="2800" dirty="0" smtClean="0"/>
              <a:t>με </a:t>
            </a:r>
            <a:r>
              <a:rPr lang="el-GR" sz="2800" dirty="0"/>
              <a:t>τη μέτρηση </a:t>
            </a:r>
            <a:r>
              <a:rPr lang="el-GR" sz="2800" dirty="0" smtClean="0"/>
              <a:t>της οποίας μπορούμε </a:t>
            </a:r>
            <a:r>
              <a:rPr lang="el-GR" sz="2800" dirty="0"/>
              <a:t>να προσδιορίσουμε τη στάθμη του νερού</a:t>
            </a:r>
            <a:r>
              <a:rPr lang="el-GR" sz="2800" dirty="0" smtClean="0"/>
              <a:t>.</a:t>
            </a:r>
          </a:p>
          <a:p>
            <a:r>
              <a:rPr lang="el-GR" sz="2800" u="sng" dirty="0"/>
              <a:t>Η αντίσταση είναι αντιστρόφως ανάλογη με το ύψος του </a:t>
            </a:r>
            <a:r>
              <a:rPr lang="el-GR" sz="2800" u="sng" dirty="0" smtClean="0"/>
              <a:t>νερού.</a:t>
            </a:r>
            <a:endParaRPr lang="el-GR" sz="2800" u="sng" dirty="0"/>
          </a:p>
        </p:txBody>
      </p:sp>
    </p:spTree>
    <p:extLst>
      <p:ext uri="{BB962C8B-B14F-4D97-AF65-F5344CB8AC3E}">
        <p14:creationId xmlns:p14="http://schemas.microsoft.com/office/powerpoint/2010/main" val="36709227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2"/>
          <a:srcRect l="6214" t="3297" r="5950"/>
          <a:stretch/>
        </p:blipFill>
        <p:spPr>
          <a:xfrm>
            <a:off x="4564645" y="2061713"/>
            <a:ext cx="3205338" cy="2924355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3"/>
          <a:srcRect l="6581" t="2640" r="4657" b="8771"/>
          <a:stretch/>
        </p:blipFill>
        <p:spPr>
          <a:xfrm>
            <a:off x="353683" y="1913626"/>
            <a:ext cx="3374200" cy="3072442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4"/>
          <a:srcRect t="895" r="3964" b="3337"/>
          <a:stretch/>
        </p:blipFill>
        <p:spPr>
          <a:xfrm>
            <a:off x="8367624" y="2061713"/>
            <a:ext cx="3200400" cy="2924355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539" y="475711"/>
            <a:ext cx="78295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55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6" y="612026"/>
            <a:ext cx="10749142" cy="550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00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 </a:t>
            </a:r>
            <a:r>
              <a:rPr lang="en-US" dirty="0" smtClean="0"/>
              <a:t>sensor(</a:t>
            </a:r>
            <a:r>
              <a:rPr lang="el-GR" dirty="0" smtClean="0"/>
              <a:t>Αισθητήρας βροχής</a:t>
            </a:r>
            <a:r>
              <a:rPr lang="en-US" dirty="0" smtClean="0"/>
              <a:t>)</a:t>
            </a:r>
            <a:endParaRPr lang="el-GR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435" y="2363906"/>
            <a:ext cx="4552950" cy="3286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7280" y="1737360"/>
            <a:ext cx="5029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Ο </a:t>
            </a:r>
            <a:r>
              <a:rPr lang="en-US" sz="2800" dirty="0" smtClean="0"/>
              <a:t>water </a:t>
            </a:r>
            <a:r>
              <a:rPr lang="en-US" sz="2800" dirty="0"/>
              <a:t>level </a:t>
            </a:r>
            <a:r>
              <a:rPr lang="en-US" sz="2800" dirty="0" smtClean="0"/>
              <a:t>sensor </a:t>
            </a:r>
            <a:r>
              <a:rPr lang="el-GR" sz="2800" dirty="0" smtClean="0"/>
              <a:t>μπορεί να χρησιμοποιηθεί και ως αισθητήρας ανίχνευσης βροχής, καθώς αν τοποθετηθεί οριζόντια σε ανοιχτό χώρο, μόλις βρέξει και πέσει επάνω του νερό η αντίσταση του θα μειωθεί και με τον κατάλληλο προγραμματισμό του μικροελεγκτή, μπορεί </a:t>
            </a:r>
            <a:r>
              <a:rPr lang="el-GR" sz="2800" smtClean="0"/>
              <a:t>να δοθεί </a:t>
            </a:r>
            <a:r>
              <a:rPr lang="el-GR" sz="2800" dirty="0" smtClean="0"/>
              <a:t>σήμα ότι βρέχει.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3036073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Θέση περιεχομένου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09" y="538599"/>
            <a:ext cx="8435886" cy="5134887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248" y="813938"/>
            <a:ext cx="1714500" cy="1123950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021" y="934708"/>
            <a:ext cx="17145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35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level sensor</a:t>
            </a:r>
            <a:endParaRPr lang="el-GR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66" y="2142930"/>
            <a:ext cx="11619242" cy="3918116"/>
          </a:xfrm>
          <a:prstGeom prst="rect">
            <a:avLst/>
          </a:prstGeom>
        </p:spPr>
      </p:pic>
      <p:pic>
        <p:nvPicPr>
          <p:cNvPr id="7" name="Εικόνα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972" y="4734824"/>
            <a:ext cx="1285875" cy="1028700"/>
          </a:xfrm>
          <a:prstGeom prst="rect">
            <a:avLst/>
          </a:prstGeom>
        </p:spPr>
      </p:pic>
      <p:cxnSp>
        <p:nvCxnSpPr>
          <p:cNvPr id="13" name="Ευθύγραμμο βέλος σύνδεσης 12"/>
          <p:cNvCxnSpPr/>
          <p:nvPr/>
        </p:nvCxnSpPr>
        <p:spPr>
          <a:xfrm flipH="1" flipV="1">
            <a:off x="10998679" y="2889849"/>
            <a:ext cx="1725" cy="60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281248" y="2065108"/>
            <a:ext cx="1434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Analog pin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125461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845733"/>
            <a:ext cx="10971076" cy="449468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l-GR" sz="2800" dirty="0" smtClean="0"/>
              <a:t>Ανάλογα με τη στάθμη του νερού να ανάβουν διαδοχικά 3 </a:t>
            </a:r>
            <a:r>
              <a:rPr lang="en-US" sz="2800" dirty="0" smtClean="0"/>
              <a:t>led </a:t>
            </a:r>
            <a:r>
              <a:rPr lang="el-GR" sz="2800" dirty="0" smtClean="0"/>
              <a:t>που θα μας υποδεικνύουν τη στάθμη</a:t>
            </a:r>
            <a:r>
              <a:rPr lang="en-US" sz="2800" dirty="0" smtClean="0"/>
              <a:t> </a:t>
            </a:r>
            <a:r>
              <a:rPr lang="el-GR" sz="2800" dirty="0" smtClean="0"/>
              <a:t>και όταν η στάθμη φτάσει το ανώτατο όριο να χτυπάει το </a:t>
            </a:r>
            <a:r>
              <a:rPr lang="en-US" sz="2800" dirty="0" smtClean="0"/>
              <a:t>buzzer.</a:t>
            </a:r>
            <a:r>
              <a:rPr lang="el-GR" sz="2800" dirty="0"/>
              <a:t> </a:t>
            </a:r>
            <a:r>
              <a:rPr lang="el-GR" sz="2800" dirty="0" smtClean="0"/>
              <a:t>Επίσης, να τυπώνεται στο </a:t>
            </a:r>
            <a:r>
              <a:rPr lang="en-US" sz="2800" dirty="0" smtClean="0"/>
              <a:t>serial monitor </a:t>
            </a:r>
            <a:r>
              <a:rPr lang="el-GR" sz="2800" dirty="0" smtClean="0"/>
              <a:t>η στάθμη του νερού.</a:t>
            </a:r>
          </a:p>
          <a:p>
            <a:pPr marL="0" indent="0">
              <a:buNone/>
            </a:pPr>
            <a:r>
              <a:rPr lang="el-GR" sz="2800" dirty="0" smtClean="0"/>
              <a:t>Επίσης, να τυπώνεται  στο </a:t>
            </a:r>
            <a:r>
              <a:rPr lang="en-US" sz="2800" dirty="0" smtClean="0"/>
              <a:t>serial monitor </a:t>
            </a:r>
            <a:r>
              <a:rPr lang="el-GR" sz="2800" dirty="0" smtClean="0"/>
              <a:t>η κατάσταση της δεξαμενής.</a:t>
            </a:r>
            <a:endParaRPr lang="el-GR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Water level sensor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3 </a:t>
            </a:r>
            <a:r>
              <a:rPr lang="el-GR" sz="2800" dirty="0" smtClean="0"/>
              <a:t>Αντιστάσεις </a:t>
            </a:r>
            <a:r>
              <a:rPr lang="en-US" sz="2800" dirty="0"/>
              <a:t>220 </a:t>
            </a:r>
            <a:r>
              <a:rPr lang="en-US" sz="2800" dirty="0" smtClean="0"/>
              <a:t>ohm, 100 ohm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 smtClean="0"/>
              <a:t>3 </a:t>
            </a:r>
            <a:r>
              <a:rPr lang="en-US" sz="2800" dirty="0" smtClean="0"/>
              <a:t>leds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Buzzer</a:t>
            </a:r>
            <a:endParaRPr lang="en-US" sz="2800" dirty="0"/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642910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2085868" cy="4822485"/>
          </a:xfrm>
        </p:spPr>
        <p:txBody>
          <a:bodyPr>
            <a:normAutofit fontScale="92500" lnSpcReduction="20000"/>
          </a:bodyPr>
          <a:lstStyle/>
          <a:p>
            <a:r>
              <a:rPr lang="el-GR" sz="2800" u="sng" dirty="0" smtClean="0"/>
              <a:t>Περίπου:</a:t>
            </a:r>
          </a:p>
          <a:p>
            <a:r>
              <a:rPr lang="en-US" sz="2800" dirty="0"/>
              <a:t>0mm - 480</a:t>
            </a:r>
          </a:p>
          <a:p>
            <a:r>
              <a:rPr lang="en-US" sz="2800" dirty="0"/>
              <a:t>5mm - 530</a:t>
            </a:r>
          </a:p>
          <a:p>
            <a:r>
              <a:rPr lang="en-US" sz="2800" dirty="0"/>
              <a:t>10mm - 615</a:t>
            </a:r>
          </a:p>
          <a:p>
            <a:r>
              <a:rPr lang="en-US" sz="2800" dirty="0"/>
              <a:t>15mm - 660</a:t>
            </a:r>
          </a:p>
          <a:p>
            <a:r>
              <a:rPr lang="en-US" sz="2800" dirty="0"/>
              <a:t>20mm - 680</a:t>
            </a:r>
          </a:p>
          <a:p>
            <a:r>
              <a:rPr lang="en-US" sz="2800" dirty="0"/>
              <a:t>25mm - 690</a:t>
            </a:r>
          </a:p>
          <a:p>
            <a:r>
              <a:rPr lang="en-US" sz="2800" dirty="0"/>
              <a:t>30mm - 700</a:t>
            </a:r>
          </a:p>
          <a:p>
            <a:r>
              <a:rPr lang="en-US" sz="2800" dirty="0"/>
              <a:t>35mm - 705</a:t>
            </a:r>
          </a:p>
          <a:p>
            <a:r>
              <a:rPr lang="en-US" sz="2800" dirty="0"/>
              <a:t>40mm - 710</a:t>
            </a:r>
          </a:p>
          <a:p>
            <a:endParaRPr lang="el-GR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295291" y="1992702"/>
            <a:ext cx="84452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Ίσως χρειαστεί να αλλάξουμε λίγο τις τιμές αυτές ανάλογα με τον αισθητήρα που έχουμε.</a:t>
            </a:r>
            <a:endParaRPr lang="en-US" sz="2800" dirty="0" smtClean="0"/>
          </a:p>
          <a:p>
            <a:r>
              <a:rPr lang="en-US" sz="2800" b="1" dirty="0" smtClean="0"/>
              <a:t>level&lt;10</a:t>
            </a:r>
          </a:p>
          <a:p>
            <a:r>
              <a:rPr lang="en-US" sz="2800" dirty="0"/>
              <a:t>“Water </a:t>
            </a:r>
            <a:r>
              <a:rPr lang="en-US" sz="2800" dirty="0" err="1" smtClean="0"/>
              <a:t>Level:EMPTY</a:t>
            </a:r>
            <a:r>
              <a:rPr lang="en-US" sz="2800" dirty="0" smtClean="0"/>
              <a:t>-</a:t>
            </a:r>
            <a:r>
              <a:rPr lang="en-US" sz="2800" dirty="0"/>
              <a:t>&gt;analog_value</a:t>
            </a:r>
            <a:r>
              <a:rPr lang="en-US" sz="2800" dirty="0" smtClean="0"/>
              <a:t>”</a:t>
            </a:r>
            <a:endParaRPr lang="el-GR" sz="2800" b="1" dirty="0" smtClean="0"/>
          </a:p>
          <a:p>
            <a:r>
              <a:rPr lang="en-US" sz="2800" dirty="0" smtClean="0"/>
              <a:t>Red led-&gt; </a:t>
            </a:r>
            <a:r>
              <a:rPr lang="en-US" sz="2800" b="1" dirty="0" smtClean="0"/>
              <a:t>10&lt;level&lt;=660</a:t>
            </a:r>
          </a:p>
          <a:p>
            <a:r>
              <a:rPr lang="en-US" sz="2800" dirty="0"/>
              <a:t>“Water </a:t>
            </a:r>
            <a:r>
              <a:rPr lang="en-US" sz="2800" dirty="0" err="1" smtClean="0"/>
              <a:t>Level:LOW</a:t>
            </a:r>
            <a:r>
              <a:rPr lang="en-US" sz="2800" dirty="0" smtClean="0"/>
              <a:t>-&gt;analog_value”</a:t>
            </a:r>
          </a:p>
          <a:p>
            <a:r>
              <a:rPr lang="en-US" sz="2800" dirty="0" smtClean="0"/>
              <a:t>Green led-&gt;</a:t>
            </a:r>
            <a:r>
              <a:rPr lang="en-US" sz="2800" dirty="0"/>
              <a:t> </a:t>
            </a:r>
            <a:r>
              <a:rPr lang="en-US" sz="2800" b="1" dirty="0" smtClean="0"/>
              <a:t>660&lt;level</a:t>
            </a:r>
            <a:r>
              <a:rPr lang="en-US" sz="2800" b="1" dirty="0"/>
              <a:t>&lt;=</a:t>
            </a:r>
            <a:r>
              <a:rPr lang="en-US" sz="2800" b="1" dirty="0" smtClean="0"/>
              <a:t>680</a:t>
            </a:r>
          </a:p>
          <a:p>
            <a:r>
              <a:rPr lang="en-US" sz="2800" dirty="0"/>
              <a:t>“ </a:t>
            </a:r>
            <a:r>
              <a:rPr lang="en-US" sz="2800" dirty="0" smtClean="0"/>
              <a:t>Water </a:t>
            </a:r>
            <a:r>
              <a:rPr lang="en-US" sz="2800" dirty="0" err="1" smtClean="0"/>
              <a:t>Level:MEDIUM</a:t>
            </a:r>
            <a:r>
              <a:rPr lang="en-US" sz="2800" dirty="0" smtClean="0"/>
              <a:t>-&gt;</a:t>
            </a:r>
            <a:r>
              <a:rPr lang="en-US" sz="2800" dirty="0"/>
              <a:t> </a:t>
            </a:r>
            <a:r>
              <a:rPr lang="en-US" sz="2800" dirty="0" smtClean="0"/>
              <a:t>analog_value</a:t>
            </a:r>
            <a:r>
              <a:rPr lang="en-US" sz="2800" dirty="0"/>
              <a:t> “</a:t>
            </a:r>
            <a:endParaRPr lang="en-US" sz="2800" dirty="0" smtClean="0"/>
          </a:p>
          <a:p>
            <a:r>
              <a:rPr lang="en-US" sz="2800" dirty="0" smtClean="0"/>
              <a:t>Blue led-&gt;</a:t>
            </a:r>
            <a:r>
              <a:rPr lang="en-US" sz="2800" dirty="0"/>
              <a:t> </a:t>
            </a:r>
            <a:r>
              <a:rPr lang="en-US" sz="2800" b="1" dirty="0" smtClean="0"/>
              <a:t>level&gt;680</a:t>
            </a:r>
          </a:p>
          <a:p>
            <a:r>
              <a:rPr lang="en-US" sz="2800" dirty="0"/>
              <a:t>“ </a:t>
            </a:r>
            <a:r>
              <a:rPr lang="en-US" sz="2800" dirty="0" smtClean="0"/>
              <a:t>Water </a:t>
            </a:r>
            <a:r>
              <a:rPr lang="en-US" sz="2800" dirty="0" err="1" smtClean="0"/>
              <a:t>Level:HIGH</a:t>
            </a:r>
            <a:r>
              <a:rPr lang="en-US" sz="2800" dirty="0" smtClean="0"/>
              <a:t>-&gt;</a:t>
            </a:r>
            <a:r>
              <a:rPr lang="en-US" sz="2800" dirty="0"/>
              <a:t> </a:t>
            </a:r>
            <a:r>
              <a:rPr lang="en-US" sz="2800" dirty="0" smtClean="0"/>
              <a:t>analog_value</a:t>
            </a:r>
            <a:r>
              <a:rPr lang="en-US" sz="2800" dirty="0"/>
              <a:t> </a:t>
            </a:r>
            <a:r>
              <a:rPr lang="en-US" sz="2800" dirty="0" smtClean="0"/>
              <a:t>“</a:t>
            </a:r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767026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</a:p>
        </p:txBody>
      </p:sp>
      <p:pic>
        <p:nvPicPr>
          <p:cNvPr id="3" name="Εικόνα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30" y="2012116"/>
            <a:ext cx="10052650" cy="4250107"/>
          </a:xfrm>
          <a:prstGeom prst="rect">
            <a:avLst/>
          </a:prstGeom>
        </p:spPr>
      </p:pic>
      <p:cxnSp>
        <p:nvCxnSpPr>
          <p:cNvPr id="5" name="Ευθύγραμμο βέλος σύνδεσης 4"/>
          <p:cNvCxnSpPr/>
          <p:nvPr/>
        </p:nvCxnSpPr>
        <p:spPr>
          <a:xfrm flipV="1">
            <a:off x="9937630" y="2130725"/>
            <a:ext cx="1414732" cy="1552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352362" y="2012116"/>
            <a:ext cx="8396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VCC</a:t>
            </a:r>
          </a:p>
          <a:p>
            <a:r>
              <a:rPr lang="en-US" sz="2800" b="1" dirty="0" smtClean="0"/>
              <a:t>5V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164238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12609" y="298030"/>
            <a:ext cx="11212614" cy="1450757"/>
          </a:xfrm>
        </p:spPr>
        <p:txBody>
          <a:bodyPr/>
          <a:lstStyle/>
          <a:p>
            <a:r>
              <a:rPr lang="en-US" dirty="0" smtClean="0"/>
              <a:t>Temperature</a:t>
            </a:r>
            <a:r>
              <a:rPr lang="el-GR" dirty="0"/>
              <a:t> /</a:t>
            </a:r>
            <a:r>
              <a:rPr lang="en-US" dirty="0"/>
              <a:t>thermistor and humidity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661" b="4073"/>
          <a:stretch/>
        </p:blipFill>
        <p:spPr>
          <a:xfrm>
            <a:off x="1259456" y="2313156"/>
            <a:ext cx="7529692" cy="3120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13804" y="5745193"/>
            <a:ext cx="4425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DHT11 Sensor</a:t>
            </a:r>
            <a:endParaRPr lang="el-GR" sz="3200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415" y="2079388"/>
            <a:ext cx="4421587" cy="3665805"/>
          </a:xfrm>
          <a:prstGeom prst="rect">
            <a:avLst/>
          </a:prstGeom>
        </p:spPr>
      </p:pic>
      <p:cxnSp>
        <p:nvCxnSpPr>
          <p:cNvPr id="7" name="Ευθύγραμμο βέλος σύνδεσης 6"/>
          <p:cNvCxnSpPr/>
          <p:nvPr/>
        </p:nvCxnSpPr>
        <p:spPr>
          <a:xfrm flipH="1">
            <a:off x="1587260" y="3226279"/>
            <a:ext cx="448574" cy="2207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400" y="5268139"/>
            <a:ext cx="2889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/>
              <a:t>Δεν το χρησιμοποιούμε.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2928345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789"/>
          <a:stretch/>
        </p:blipFill>
        <p:spPr>
          <a:xfrm>
            <a:off x="1136961" y="2151083"/>
            <a:ext cx="9979037" cy="375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5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79" y="1845734"/>
            <a:ext cx="10893437" cy="4382538"/>
          </a:xfrm>
        </p:spPr>
        <p:txBody>
          <a:bodyPr>
            <a:normAutofit/>
          </a:bodyPr>
          <a:lstStyle/>
          <a:p>
            <a:r>
              <a:rPr lang="el-GR" sz="2800" dirty="0" smtClean="0"/>
              <a:t>Ένα </a:t>
            </a:r>
            <a:r>
              <a:rPr lang="el-GR" sz="2800" dirty="0"/>
              <a:t>κοινώς γνωστό πρόβλημα με αυτούς τους αισθητήρες είναι η σύντομη διάρκεια ζωής τους όταν εκτίθενται σε υγρό περιβάλλον. Η ισχύς στον </a:t>
            </a:r>
            <a:r>
              <a:rPr lang="el-GR" sz="2800" dirty="0" smtClean="0"/>
              <a:t>αισθητήρα </a:t>
            </a:r>
            <a:r>
              <a:rPr lang="el-GR" sz="2800" dirty="0"/>
              <a:t>επιταχύνει συνεχώς σημαντικά το ρυθμό διάβρωσης</a:t>
            </a:r>
            <a:r>
              <a:rPr lang="el-GR" sz="2800" dirty="0" smtClean="0"/>
              <a:t>.</a:t>
            </a:r>
          </a:p>
          <a:p>
            <a:r>
              <a:rPr lang="el-GR" sz="2800" dirty="0"/>
              <a:t>Για να το </a:t>
            </a:r>
            <a:r>
              <a:rPr lang="el-GR" sz="2800" dirty="0" smtClean="0"/>
              <a:t>ξεπεράσουμε αυτό καλό θα ήταν να </a:t>
            </a:r>
            <a:r>
              <a:rPr lang="el-GR" sz="2800" dirty="0"/>
              <a:t>μην </a:t>
            </a:r>
            <a:r>
              <a:rPr lang="el-GR" sz="2800" dirty="0" smtClean="0"/>
              <a:t>τροφοδοτούμε συνεχώς </a:t>
            </a:r>
            <a:r>
              <a:rPr lang="el-GR" sz="2800" dirty="0"/>
              <a:t>τον αισθητήρα, αλλά να τον </a:t>
            </a:r>
            <a:r>
              <a:rPr lang="el-GR" sz="2800" dirty="0" smtClean="0"/>
              <a:t>τροφοδοτούμε </a:t>
            </a:r>
            <a:r>
              <a:rPr lang="el-GR" sz="2800" dirty="0"/>
              <a:t>μόνο όταν </a:t>
            </a:r>
            <a:r>
              <a:rPr lang="el-GR" sz="2800" dirty="0" smtClean="0"/>
              <a:t>λαμβάνουμε </a:t>
            </a:r>
            <a:r>
              <a:rPr lang="el-GR" sz="2800" dirty="0"/>
              <a:t>τις ενδείξεις</a:t>
            </a:r>
            <a:r>
              <a:rPr lang="el-GR" sz="2800" dirty="0" smtClean="0"/>
              <a:t>.</a:t>
            </a:r>
          </a:p>
          <a:p>
            <a:r>
              <a:rPr lang="el-GR" sz="2800" b="1" dirty="0"/>
              <a:t>Ο αισθητήρας δεν έχει σχεδιαστεί για να βυθίζεται </a:t>
            </a:r>
            <a:r>
              <a:rPr lang="el-GR" sz="2800" b="1" dirty="0" smtClean="0"/>
              <a:t>πλήρως. Οπότε, πρέπει να προσέξουμε </a:t>
            </a:r>
            <a:r>
              <a:rPr lang="el-GR" sz="2800" b="1" dirty="0"/>
              <a:t>να τον </a:t>
            </a:r>
            <a:r>
              <a:rPr lang="el-GR" sz="2800" b="1" dirty="0" smtClean="0"/>
              <a:t>χρησιμοποιήσουμε </a:t>
            </a:r>
            <a:r>
              <a:rPr lang="el-GR" sz="2800" b="1" dirty="0"/>
              <a:t>έτσι </a:t>
            </a:r>
            <a:r>
              <a:rPr lang="el-GR" sz="2800" b="1" dirty="0" smtClean="0"/>
              <a:t>ώστε τα σημεία σύνδεσης των καλωδίων να μην έρθουν σε επαφή με το νερό.</a:t>
            </a:r>
            <a:endParaRPr lang="el-GR" sz="2800" b="1" dirty="0"/>
          </a:p>
        </p:txBody>
      </p:sp>
    </p:spTree>
    <p:extLst>
      <p:ext uri="{BB962C8B-B14F-4D97-AF65-F5344CB8AC3E}">
        <p14:creationId xmlns:p14="http://schemas.microsoft.com/office/powerpoint/2010/main" val="430554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</a:t>
            </a:r>
            <a:r>
              <a:rPr lang="el-GR" dirty="0" smtClean="0"/>
              <a:t>5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5"/>
            <a:ext cx="10058400" cy="931972"/>
          </a:xfrm>
        </p:spPr>
        <p:txBody>
          <a:bodyPr>
            <a:noAutofit/>
          </a:bodyPr>
          <a:lstStyle/>
          <a:p>
            <a:r>
              <a:rPr lang="el-GR" sz="3200" dirty="0" smtClean="0"/>
              <a:t>Οπότε, το μεσαίο </a:t>
            </a:r>
            <a:r>
              <a:rPr lang="en-US" sz="3200" dirty="0" smtClean="0"/>
              <a:t>pin </a:t>
            </a:r>
            <a:r>
              <a:rPr lang="el-GR" sz="3200" dirty="0" smtClean="0"/>
              <a:t>του αισθητήρα στάθμης νερού θα το συνδέσουμε είτε σε ψηφιακό </a:t>
            </a:r>
            <a:r>
              <a:rPr lang="en-US" sz="3200" dirty="0" smtClean="0"/>
              <a:t>pin</a:t>
            </a:r>
            <a:r>
              <a:rPr lang="el-GR" sz="3200" dirty="0" smtClean="0"/>
              <a:t>, είτε στα 5</a:t>
            </a:r>
            <a:r>
              <a:rPr lang="en-US" sz="3200" dirty="0"/>
              <a:t>V</a:t>
            </a:r>
            <a:r>
              <a:rPr lang="el-GR" sz="3200" dirty="0" smtClean="0"/>
              <a:t> του </a:t>
            </a:r>
            <a:r>
              <a:rPr lang="en-US" sz="3200" dirty="0" smtClean="0"/>
              <a:t>Arduino.</a:t>
            </a:r>
            <a:endParaRPr lang="el-GR" sz="3200" dirty="0" smtClean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54882"/>
            <a:ext cx="4792422" cy="23102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126480" y="3525167"/>
            <a:ext cx="5495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1.Μέτρηση στάθμης νερού σε αντλία</a:t>
            </a:r>
          </a:p>
          <a:p>
            <a:r>
              <a:rPr lang="el-GR" sz="3200" dirty="0" smtClean="0"/>
              <a:t>2.Αισθητήρας βροχής.</a:t>
            </a:r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3421737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370936" y="286603"/>
            <a:ext cx="10784744" cy="1450757"/>
          </a:xfrm>
        </p:spPr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370936" y="1837107"/>
            <a:ext cx="11757804" cy="4503307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red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read the input on analog pin 0: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analogRead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"Water </a:t>
            </a:r>
            <a:r>
              <a:rPr lang="en-US" dirty="0" err="1">
                <a:solidFill>
                  <a:srgbClr val="808080"/>
                </a:solidFill>
                <a:latin typeface="Courier New" panose="02070309020205020404" pitchFamily="49" charset="0"/>
              </a:rPr>
              <a:t>Level:Empty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-&gt;"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noTone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68131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20771" y="286603"/>
            <a:ext cx="11034909" cy="1450757"/>
          </a:xfrm>
        </p:spPr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20771" y="1845733"/>
            <a:ext cx="11982090" cy="4529187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)&amp;&amp;(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660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"Water </a:t>
            </a:r>
            <a:r>
              <a:rPr lang="en-US" dirty="0" err="1">
                <a:solidFill>
                  <a:srgbClr val="808080"/>
                </a:solidFill>
                <a:latin typeface="Courier New" panose="02070309020205020404" pitchFamily="49" charset="0"/>
              </a:rPr>
              <a:t>Level:LOW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-&gt;"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noTone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660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)&amp;&amp;(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680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"Water </a:t>
            </a:r>
            <a:r>
              <a:rPr lang="en-US" dirty="0" err="1">
                <a:solidFill>
                  <a:srgbClr val="808080"/>
                </a:solidFill>
                <a:latin typeface="Courier New" panose="02070309020205020404" pitchFamily="49" charset="0"/>
              </a:rPr>
              <a:t>Level:MEDIUM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-&gt;"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noTone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680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"Water </a:t>
            </a:r>
            <a:r>
              <a:rPr lang="en-US" dirty="0" err="1">
                <a:solidFill>
                  <a:srgbClr val="808080"/>
                </a:solidFill>
                <a:latin typeface="Courier New" panose="02070309020205020404" pitchFamily="49" charset="0"/>
              </a:rPr>
              <a:t>Level:HIGH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-&gt;"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tone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73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 smtClean="0"/>
              <a:t>5</a:t>
            </a:r>
            <a:r>
              <a:rPr lang="en-US" dirty="0" smtClean="0"/>
              <a:t>.2(</a:t>
            </a:r>
            <a:r>
              <a:rPr lang="el-GR" dirty="0" smtClean="0"/>
              <a:t>Σύνδεση σε </a:t>
            </a:r>
            <a:r>
              <a:rPr lang="en-US" dirty="0" smtClean="0"/>
              <a:t>digital pin)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3"/>
            <a:ext cx="10617392" cy="4580945"/>
          </a:xfrm>
        </p:spPr>
        <p:txBody>
          <a:bodyPr numCol="2">
            <a:normAutofit fontScale="92500" lnSpcReduction="10000"/>
          </a:bodyPr>
          <a:lstStyle/>
          <a:p>
            <a:r>
              <a:rPr lang="en-US" dirty="0" err="1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red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begin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9600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Set to LOW so no power flows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//through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the sensor.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Turn the sensor ON.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analogRead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A0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Read the analog value form 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//sensor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.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Turn the sensor OFF</a:t>
            </a: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93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384" y="286603"/>
            <a:ext cx="11095296" cy="1450757"/>
          </a:xfrm>
        </p:spPr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  <a:r>
              <a:rPr lang="en-US" dirty="0"/>
              <a:t>.2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0384" y="1737361"/>
            <a:ext cx="12131615" cy="4689318"/>
          </a:xfrm>
        </p:spPr>
        <p:txBody>
          <a:bodyPr numCol="2"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"Water </a:t>
            </a:r>
            <a:r>
              <a:rPr lang="en-US" dirty="0" err="1">
                <a:solidFill>
                  <a:srgbClr val="808080"/>
                </a:solidFill>
                <a:latin typeface="Courier New" panose="02070309020205020404" pitchFamily="49" charset="0"/>
              </a:rPr>
              <a:t>Level:Empty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-&gt;"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noTone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660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"Water Level:LOW-&gt;"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noTone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660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&lt;=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680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"Water Level:MEDIUM-&gt;"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noTone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680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print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"Water Level:HIGH-&gt;"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Serial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println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HIGH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green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blue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LOW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tone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buzzer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991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5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800" u="sng" dirty="0" smtClean="0"/>
              <a:t>Ο αισθητήρας αυτός αργεί πολύ να σταθεροποιηθεί, δεν είναι πολύ ακριβής.</a:t>
            </a:r>
          </a:p>
          <a:p>
            <a:r>
              <a:rPr lang="el-GR" sz="2800" dirty="0" smtClean="0"/>
              <a:t>Οπότε, είναι πιθανό μετά από λίγη ώρα η το σήμα να βγει εκτός του εύρους που έχουμε υπολογίσει(συνήθως πέφτει στο </a:t>
            </a:r>
            <a:r>
              <a:rPr lang="en-US" sz="2800" dirty="0" smtClean="0"/>
              <a:t>low level</a:t>
            </a:r>
            <a:r>
              <a:rPr lang="el-GR" sz="2800" dirty="0" smtClean="0"/>
              <a:t>)</a:t>
            </a:r>
            <a:r>
              <a:rPr lang="en-US" sz="2800" dirty="0" smtClean="0"/>
              <a:t>.</a:t>
            </a:r>
          </a:p>
          <a:p>
            <a:r>
              <a:rPr lang="el-GR" sz="2800" dirty="0" smtClean="0"/>
              <a:t>Έτσι, ίσως χρειαστεί να τον ξαναρυθμίσουμε και να τον αφήσουμε να λειτουργήσει αρκετή ώρα για να ήμαστε ακριβείς.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122101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</a:t>
            </a:r>
            <a:r>
              <a:rPr lang="en-US" dirty="0" smtClean="0"/>
              <a:t>sensor</a:t>
            </a:r>
            <a:endParaRPr lang="el-GR" dirty="0"/>
          </a:p>
        </p:txBody>
      </p:sp>
      <p:sp>
        <p:nvSpPr>
          <p:cNvPr id="5" name="TextBox 4"/>
          <p:cNvSpPr txBox="1"/>
          <p:nvPr/>
        </p:nvSpPr>
        <p:spPr>
          <a:xfrm>
            <a:off x="1097280" y="2698196"/>
            <a:ext cx="64180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Ένας αισθητήρας Hall-</a:t>
            </a:r>
            <a:r>
              <a:rPr lang="el-GR" sz="2800" dirty="0" err="1"/>
              <a:t>effect</a:t>
            </a:r>
            <a:r>
              <a:rPr lang="el-GR" sz="2800" dirty="0"/>
              <a:t> (ή απλά αισθητήρας Hall) είναι μια συσκευή για τη μέτρηση του μεγέθους ενός μαγνητικού πεδίου. Η τάση εξόδου του είναι άμεσα ανάλογη με την ισχύ του μαγνητικού </a:t>
            </a:r>
            <a:r>
              <a:rPr lang="el-GR" sz="2800" dirty="0" smtClean="0"/>
              <a:t>πεδίου.</a:t>
            </a:r>
            <a:endParaRPr lang="el-GR" sz="2800" dirty="0"/>
          </a:p>
        </p:txBody>
      </p:sp>
      <p:pic>
        <p:nvPicPr>
          <p:cNvPr id="7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8247" y="2526197"/>
            <a:ext cx="3906041" cy="302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121435" y="286603"/>
            <a:ext cx="10034245" cy="1450757"/>
          </a:xfrm>
        </p:spPr>
        <p:txBody>
          <a:bodyPr/>
          <a:lstStyle/>
          <a:p>
            <a:r>
              <a:rPr lang="en-US" dirty="0"/>
              <a:t>Hall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5260" y="1853960"/>
            <a:ext cx="3726402" cy="41505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1435" y="1853960"/>
            <a:ext cx="77810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/>
              <a:t>Ο μαγνητικός αισθητήρας Hall </a:t>
            </a:r>
            <a:r>
              <a:rPr lang="el-GR" sz="2800" b="1" dirty="0"/>
              <a:t>KY-003</a:t>
            </a:r>
            <a:r>
              <a:rPr lang="el-GR" sz="2800" dirty="0"/>
              <a:t> έχει μια δέσμη ηλεκτρονίων που </a:t>
            </a:r>
            <a:r>
              <a:rPr lang="el-GR" sz="2800" dirty="0" smtClean="0"/>
              <a:t>ρέουν</a:t>
            </a:r>
            <a:r>
              <a:rPr lang="en-US" sz="2800" dirty="0" smtClean="0"/>
              <a:t>.</a:t>
            </a:r>
            <a:r>
              <a:rPr lang="el-GR" sz="2800" dirty="0" smtClean="0"/>
              <a:t> </a:t>
            </a:r>
          </a:p>
          <a:p>
            <a:endParaRPr lang="el-GR" sz="2800" dirty="0" smtClean="0"/>
          </a:p>
          <a:p>
            <a:r>
              <a:rPr lang="el-GR" sz="2800" dirty="0" smtClean="0"/>
              <a:t>Όταν </a:t>
            </a:r>
            <a:r>
              <a:rPr lang="el-GR" sz="2800" dirty="0"/>
              <a:t>δεν υπάρχει μαγνητικό πεδίο, δεν υπάρχει εκτροπή </a:t>
            </a:r>
            <a:r>
              <a:rPr lang="el-GR" sz="2800" dirty="0" smtClean="0"/>
              <a:t>ηλεκτρονίων. Οπότε, παρέχεται υψηλή τάση(</a:t>
            </a:r>
            <a:r>
              <a:rPr lang="en-US" sz="2800" dirty="0" smtClean="0"/>
              <a:t>HIGH</a:t>
            </a:r>
            <a:r>
              <a:rPr lang="el-GR" sz="2800" dirty="0" smtClean="0"/>
              <a:t>) στο </a:t>
            </a:r>
            <a:r>
              <a:rPr lang="en-US" sz="2800" dirty="0" smtClean="0"/>
              <a:t>signal pin</a:t>
            </a:r>
            <a:r>
              <a:rPr lang="en-US" sz="2800" dirty="0"/>
              <a:t>.</a:t>
            </a:r>
            <a:r>
              <a:rPr lang="el-GR" sz="2800" dirty="0" smtClean="0"/>
              <a:t> </a:t>
            </a:r>
          </a:p>
          <a:p>
            <a:r>
              <a:rPr lang="el-GR" sz="2800" dirty="0" smtClean="0"/>
              <a:t>Όταν </a:t>
            </a:r>
            <a:r>
              <a:rPr lang="el-GR" sz="2800" dirty="0"/>
              <a:t>εφαρμόζεται μαγνητικό πεδίο, αυτά τα ηλεκτρόνια </a:t>
            </a:r>
            <a:r>
              <a:rPr lang="el-GR" sz="2800" dirty="0" smtClean="0"/>
              <a:t>εκτρέπονται </a:t>
            </a:r>
            <a:r>
              <a:rPr lang="el-GR" sz="2800" dirty="0"/>
              <a:t>και </a:t>
            </a:r>
            <a:r>
              <a:rPr lang="el-GR" sz="2800" dirty="0" smtClean="0"/>
              <a:t>δημιουργείται </a:t>
            </a:r>
            <a:r>
              <a:rPr lang="el-GR" sz="2800" dirty="0"/>
              <a:t>μια πτώση της </a:t>
            </a:r>
            <a:r>
              <a:rPr lang="el-GR" sz="2800" dirty="0" smtClean="0"/>
              <a:t>τάσης</a:t>
            </a:r>
            <a:r>
              <a:rPr lang="en-US" sz="2800" dirty="0" smtClean="0"/>
              <a:t>.</a:t>
            </a:r>
            <a:r>
              <a:rPr lang="el-GR" sz="2800" dirty="0" smtClean="0"/>
              <a:t> </a:t>
            </a:r>
            <a:r>
              <a:rPr lang="el-GR" sz="2800" dirty="0"/>
              <a:t>Οπότε, παρέχεται </a:t>
            </a:r>
            <a:r>
              <a:rPr lang="el-GR" sz="2800" dirty="0" smtClean="0"/>
              <a:t>χαμηλή τάση(</a:t>
            </a:r>
            <a:r>
              <a:rPr lang="en-US" sz="2800" dirty="0" smtClean="0"/>
              <a:t>LOW</a:t>
            </a:r>
            <a:r>
              <a:rPr lang="el-GR" sz="2800" dirty="0" smtClean="0"/>
              <a:t>) </a:t>
            </a:r>
            <a:r>
              <a:rPr lang="el-GR" sz="2800" dirty="0"/>
              <a:t>στο </a:t>
            </a:r>
            <a:r>
              <a:rPr lang="en-US" sz="2800" dirty="0"/>
              <a:t>signal pin.</a:t>
            </a:r>
            <a:r>
              <a:rPr lang="el-GR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285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and humidity sensor</a:t>
            </a:r>
            <a:endParaRPr lang="el-GR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2"/>
          <a:srcRect l="10620" t="14896" r="5235" b="13337"/>
          <a:stretch/>
        </p:blipFill>
        <p:spPr>
          <a:xfrm>
            <a:off x="6515206" y="4399442"/>
            <a:ext cx="2636918" cy="1863306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3"/>
          <a:srcRect l="3959" t="6002" r="11885" b="8545"/>
          <a:stretch/>
        </p:blipFill>
        <p:spPr>
          <a:xfrm>
            <a:off x="6515206" y="1929833"/>
            <a:ext cx="2831227" cy="2415396"/>
          </a:xfrm>
          <a:prstGeom prst="rect">
            <a:avLst/>
          </a:prstGeom>
        </p:spPr>
      </p:pic>
      <p:pic>
        <p:nvPicPr>
          <p:cNvPr id="10" name="Θέση περιεχομένου 9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7280" y="1929833"/>
            <a:ext cx="4074234" cy="433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37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</a:t>
            </a:r>
            <a:r>
              <a:rPr lang="en-US" dirty="0" smtClean="0"/>
              <a:t>sensor</a:t>
            </a:r>
            <a:endParaRPr lang="el-GR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738" y="1972660"/>
            <a:ext cx="4618647" cy="3973453"/>
          </a:xfrm>
          <a:prstGeom prst="rect">
            <a:avLst/>
          </a:prstGeom>
        </p:spPr>
      </p:pic>
      <p:pic>
        <p:nvPicPr>
          <p:cNvPr id="6" name="Θέση περιεχομένου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72660"/>
            <a:ext cx="4626334" cy="4295260"/>
          </a:xfrm>
          <a:prstGeom prst="rect">
            <a:avLst/>
          </a:prstGeom>
        </p:spPr>
      </p:pic>
      <p:sp>
        <p:nvSpPr>
          <p:cNvPr id="8" name="Έλλειψη 7"/>
          <p:cNvSpPr/>
          <p:nvPr/>
        </p:nvSpPr>
        <p:spPr>
          <a:xfrm>
            <a:off x="3347049" y="1972660"/>
            <a:ext cx="983411" cy="8826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Έλλειψη 8"/>
          <p:cNvSpPr/>
          <p:nvPr/>
        </p:nvSpPr>
        <p:spPr>
          <a:xfrm>
            <a:off x="4577751" y="3076703"/>
            <a:ext cx="983411" cy="8826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Έλλειψη 9"/>
          <p:cNvSpPr/>
          <p:nvPr/>
        </p:nvSpPr>
        <p:spPr>
          <a:xfrm>
            <a:off x="9671937" y="4740114"/>
            <a:ext cx="983411" cy="88268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1" name="Εικόνα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587" y="2296082"/>
            <a:ext cx="1171575" cy="457200"/>
          </a:xfrm>
          <a:prstGeom prst="rect">
            <a:avLst/>
          </a:prstGeom>
        </p:spPr>
      </p:pic>
      <p:pic>
        <p:nvPicPr>
          <p:cNvPr id="12" name="Εικόνα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7837" y="5622621"/>
            <a:ext cx="1114425" cy="485775"/>
          </a:xfrm>
          <a:prstGeom prst="rect">
            <a:avLst/>
          </a:prstGeom>
        </p:spPr>
      </p:pic>
      <p:pic>
        <p:nvPicPr>
          <p:cNvPr id="13" name="Εικόνα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11" y="4778860"/>
            <a:ext cx="1876425" cy="1362075"/>
          </a:xfrm>
          <a:prstGeom prst="rect">
            <a:avLst/>
          </a:prstGeom>
        </p:spPr>
      </p:pic>
      <p:pic>
        <p:nvPicPr>
          <p:cNvPr id="14" name="Εικόνα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6257" y="1972659"/>
            <a:ext cx="2002077" cy="1864003"/>
          </a:xfrm>
          <a:prstGeom prst="rect">
            <a:avLst/>
          </a:prstGeom>
        </p:spPr>
      </p:pic>
      <p:sp>
        <p:nvSpPr>
          <p:cNvPr id="15" name="Ορθογώνιο 14"/>
          <p:cNvSpPr/>
          <p:nvPr/>
        </p:nvSpPr>
        <p:spPr>
          <a:xfrm>
            <a:off x="9911751" y="3381555"/>
            <a:ext cx="1992702" cy="44857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56973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2"/>
          <a:srcRect l="773" r="653"/>
          <a:stretch/>
        </p:blipFill>
        <p:spPr>
          <a:xfrm>
            <a:off x="1354346" y="445968"/>
            <a:ext cx="4779035" cy="5724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54483" y="1323071"/>
            <a:ext cx="4520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To </a:t>
            </a:r>
            <a:r>
              <a:rPr lang="el-GR" sz="4000" dirty="0" smtClean="0"/>
              <a:t>φαινόμενο </a:t>
            </a:r>
            <a:r>
              <a:rPr lang="en-US" sz="4000" dirty="0" smtClean="0"/>
              <a:t>Hall.</a:t>
            </a:r>
            <a:endParaRPr lang="el-GR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754483" y="2030957"/>
            <a:ext cx="46323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</a:t>
            </a:r>
            <a:r>
              <a:rPr lang="el-GR" sz="3200" dirty="0" smtClean="0"/>
              <a:t>α ηλεκτρόνια δε διασχίζουν την πλάκα με ευθύγραμμη κίνηση, αλλά εκτρέπονται λόγω του μαγνητικού πεδίου</a:t>
            </a:r>
            <a:r>
              <a:rPr lang="el-GR" sz="2800" dirty="0" smtClean="0"/>
              <a:t>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483975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641" y="1959725"/>
            <a:ext cx="10657678" cy="2655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4615133"/>
            <a:ext cx="10325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/>
              <a:t>Χωρίς μαγνητικό πεδίο                       Με </a:t>
            </a:r>
            <a:r>
              <a:rPr lang="el-GR" sz="3200" dirty="0"/>
              <a:t>μαγνητικό πεδίο</a:t>
            </a:r>
          </a:p>
          <a:p>
            <a:endParaRPr lang="el-GR" sz="3200" dirty="0"/>
          </a:p>
        </p:txBody>
      </p:sp>
    </p:spTree>
    <p:extLst>
      <p:ext uri="{BB962C8B-B14F-4D97-AF65-F5344CB8AC3E}">
        <p14:creationId xmlns:p14="http://schemas.microsoft.com/office/powerpoint/2010/main" val="373386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143" y="2148186"/>
            <a:ext cx="5082165" cy="3519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6838" y="1737360"/>
            <a:ext cx="702190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 smtClean="0"/>
              <a:t>Όταν </a:t>
            </a:r>
            <a:r>
              <a:rPr lang="el-GR" sz="2800" dirty="0"/>
              <a:t>ηλεκτρικό ρεύμα ρέει μέσω του αισθητήρα, τα ηλεκτρόνια κινούνται μέσω αυτού σε ευθεία </a:t>
            </a:r>
            <a:r>
              <a:rPr lang="el-GR" sz="2800" dirty="0" smtClean="0"/>
              <a:t>γραμμή. Όταν </a:t>
            </a:r>
            <a:r>
              <a:rPr lang="el-GR" sz="2800" dirty="0"/>
              <a:t>ένα εξωτερικό μαγνητικό πεδίο δρα στον αισθητήρα, η δύναμη Lorentz </a:t>
            </a:r>
            <a:r>
              <a:rPr lang="el-GR" sz="2800" dirty="0" smtClean="0"/>
              <a:t> αναγκάζει τα ηλεκτρόνια </a:t>
            </a:r>
            <a:r>
              <a:rPr lang="el-GR" sz="2800" dirty="0"/>
              <a:t>να </a:t>
            </a:r>
            <a:r>
              <a:rPr lang="el-GR" sz="2800" dirty="0" smtClean="0"/>
              <a:t>ακολουθήσουν </a:t>
            </a:r>
            <a:r>
              <a:rPr lang="el-GR" sz="2800" dirty="0"/>
              <a:t>μια καμπύλη διαδρομή.</a:t>
            </a:r>
          </a:p>
          <a:p>
            <a:r>
              <a:rPr lang="el-GR" sz="2800" dirty="0" smtClean="0"/>
              <a:t>Έτσι, </a:t>
            </a:r>
            <a:r>
              <a:rPr lang="el-GR" sz="2800" dirty="0"/>
              <a:t>τα ηλεκτρόνια </a:t>
            </a:r>
            <a:r>
              <a:rPr lang="el-GR" sz="2800" dirty="0" smtClean="0"/>
              <a:t>θα εκτραπούν </a:t>
            </a:r>
            <a:r>
              <a:rPr lang="el-GR" sz="2800" dirty="0"/>
              <a:t>προς τη μία πλευρά του αισθητήρα και </a:t>
            </a:r>
            <a:r>
              <a:rPr lang="el-GR" sz="2800" dirty="0" smtClean="0"/>
              <a:t>οι </a:t>
            </a:r>
            <a:r>
              <a:rPr lang="el-GR" sz="2800" dirty="0"/>
              <a:t>οπές </a:t>
            </a:r>
            <a:r>
              <a:rPr lang="el-GR" sz="2800" dirty="0" smtClean="0"/>
              <a:t>προς την άλλη.</a:t>
            </a:r>
          </a:p>
          <a:p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13779432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Hall sensor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2281526"/>
            <a:ext cx="5924622" cy="3545775"/>
          </a:xfrm>
        </p:spPr>
        <p:txBody>
          <a:bodyPr>
            <a:normAutofit/>
          </a:bodyPr>
          <a:lstStyle/>
          <a:p>
            <a:r>
              <a:rPr lang="el-GR" sz="2800" dirty="0"/>
              <a:t>Λόγω αυτής της συσσώρευσης ηλεκτρονίων και οπών σε διαφορετικές πλευρές της πλάκας, </a:t>
            </a:r>
            <a:r>
              <a:rPr lang="el-GR" sz="2800" dirty="0" smtClean="0"/>
              <a:t>παρατηρείται τάση </a:t>
            </a:r>
            <a:r>
              <a:rPr lang="el-GR" sz="2800" dirty="0"/>
              <a:t>(διαφορά δυναμικού) μεταξύ </a:t>
            </a:r>
            <a:r>
              <a:rPr lang="el-GR" sz="2800" dirty="0" smtClean="0"/>
              <a:t>των δύο </a:t>
            </a:r>
            <a:r>
              <a:rPr lang="el-GR" sz="2800" dirty="0"/>
              <a:t>πλευρών της πλάκας. </a:t>
            </a:r>
            <a:endParaRPr lang="el-GR" sz="2800" dirty="0" smtClean="0"/>
          </a:p>
          <a:p>
            <a:r>
              <a:rPr lang="el-GR" sz="2800" dirty="0" smtClean="0"/>
              <a:t>Η τάση </a:t>
            </a:r>
            <a:r>
              <a:rPr lang="el-GR" sz="2800" dirty="0"/>
              <a:t>είναι άμεσα ανάλογη με την ένταση του ηλεκτρικού ρεύματος και του μαγνητικού πεδίου.</a:t>
            </a: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t="555"/>
          <a:stretch/>
        </p:blipFill>
        <p:spPr>
          <a:xfrm>
            <a:off x="7304899" y="1949569"/>
            <a:ext cx="4350038" cy="42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33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</a:t>
            </a:r>
            <a:r>
              <a:rPr lang="el-GR" dirty="0" smtClean="0"/>
              <a:t>6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13526"/>
          </a:xfrm>
        </p:spPr>
        <p:txBody>
          <a:bodyPr>
            <a:normAutofit/>
          </a:bodyPr>
          <a:lstStyle/>
          <a:p>
            <a:r>
              <a:rPr lang="el-GR" sz="2800" dirty="0" smtClean="0"/>
              <a:t>Να ανάβει ένα </a:t>
            </a:r>
            <a:r>
              <a:rPr lang="en-US" sz="2800" dirty="0" smtClean="0"/>
              <a:t>led </a:t>
            </a:r>
            <a:r>
              <a:rPr lang="el-GR" sz="2800" dirty="0" smtClean="0"/>
              <a:t>αν υπάρχει μαγνητικό πεδίο.</a:t>
            </a:r>
          </a:p>
          <a:p>
            <a:endParaRPr lang="el-GR" sz="2800" dirty="0"/>
          </a:p>
          <a:p>
            <a:r>
              <a:rPr lang="el-GR" sz="2800" dirty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Hall sensor</a:t>
            </a:r>
            <a:r>
              <a:rPr lang="el-GR" sz="2800" dirty="0" smtClean="0"/>
              <a:t> </a:t>
            </a:r>
            <a:r>
              <a:rPr lang="en-US" sz="2800" b="1" dirty="0"/>
              <a:t>KY-003 </a:t>
            </a:r>
            <a:r>
              <a:rPr lang="en-US" sz="2800" dirty="0"/>
              <a:t>Module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1 </a:t>
            </a:r>
            <a:r>
              <a:rPr lang="el-GR" sz="2800" dirty="0" smtClean="0"/>
              <a:t>Αντίσταση </a:t>
            </a:r>
            <a:r>
              <a:rPr lang="en-US" sz="2800" dirty="0"/>
              <a:t>220 </a:t>
            </a:r>
            <a:r>
              <a:rPr lang="en-US" sz="2800" dirty="0" smtClean="0"/>
              <a:t>ohm</a:t>
            </a: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 smtClean="0"/>
              <a:t>1 </a:t>
            </a:r>
            <a:r>
              <a:rPr lang="en-US" sz="2800" dirty="0" smtClean="0"/>
              <a:t>led</a:t>
            </a:r>
            <a:endParaRPr lang="en-US" sz="2800" dirty="0"/>
          </a:p>
          <a:p>
            <a:r>
              <a:rPr lang="el-GR" sz="2800" dirty="0" smtClean="0"/>
              <a:t>Χρειαζόμαστε και ένα μαγνήτη για τη δημιουργία του μαγνητικού πεδίου.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673081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6</a:t>
            </a:r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180" y="1961647"/>
            <a:ext cx="6744599" cy="411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49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69344" y="286603"/>
            <a:ext cx="10586336" cy="1450757"/>
          </a:xfrm>
        </p:spPr>
        <p:txBody>
          <a:bodyPr/>
          <a:lstStyle/>
          <a:p>
            <a:r>
              <a:rPr lang="en-US" dirty="0"/>
              <a:t>Project 1</a:t>
            </a:r>
            <a:r>
              <a:rPr lang="el-GR" dirty="0"/>
              <a:t>6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69344" y="1845734"/>
            <a:ext cx="11360988" cy="4555066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led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9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//LED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hallsensor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8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//Hall sensor </a:t>
            </a:r>
            <a:endParaRPr lang="en-US" dirty="0" smtClean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8000FF"/>
                </a:solidFill>
                <a:latin typeface="Courier New" panose="020703090202050204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digitalVal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setup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OUTPUT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pinMode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hallsensor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INPUT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void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loop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(){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digitalVal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digitalRead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hallsensor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digitalVal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Magnetic field.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HIGH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//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NO magnetic field.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digitalWrite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led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LOW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delay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100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);}</a:t>
            </a:r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21202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8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THE END!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6410" y="2085486"/>
            <a:ext cx="5700139" cy="3842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73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and humidity sensor</a:t>
            </a:r>
            <a:endParaRPr lang="el-GR" dirty="0"/>
          </a:p>
        </p:txBody>
      </p:sp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422" y="1823625"/>
            <a:ext cx="8828116" cy="45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2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Βασικές ε</a:t>
            </a:r>
            <a:r>
              <a:rPr lang="el-GR" dirty="0" smtClean="0"/>
              <a:t>ντολές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11547"/>
            <a:ext cx="100584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400" dirty="0" smtClean="0"/>
              <a:t>Η βιβλιοθήκη </a:t>
            </a:r>
            <a:r>
              <a:rPr lang="en-US" sz="2400" b="1" dirty="0"/>
              <a:t>&lt;</a:t>
            </a:r>
            <a:r>
              <a:rPr lang="en-US" sz="2400" b="1" dirty="0" err="1"/>
              <a:t>dht.h</a:t>
            </a:r>
            <a:r>
              <a:rPr lang="en-US" sz="2400" b="1" dirty="0" smtClean="0"/>
              <a:t>&gt;</a:t>
            </a:r>
            <a:r>
              <a:rPr lang="el-GR" sz="2400" b="1" dirty="0" smtClean="0"/>
              <a:t> </a:t>
            </a:r>
            <a:r>
              <a:rPr lang="el-GR" sz="2400" dirty="0" smtClean="0"/>
              <a:t>μας επιτρέπει να λαμβάνουμε τιμές από τον αισθητήρα.</a:t>
            </a:r>
            <a:endParaRPr lang="el-GR" sz="24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dht </a:t>
            </a:r>
            <a:r>
              <a:rPr lang="en-US" sz="2400" b="1" dirty="0"/>
              <a:t>DHT</a:t>
            </a:r>
            <a:r>
              <a:rPr lang="en-US" sz="2400" b="1" dirty="0" smtClean="0"/>
              <a:t>;</a:t>
            </a:r>
            <a:endParaRPr lang="el-GR" sz="2400" b="1" dirty="0" smtClean="0"/>
          </a:p>
          <a:p>
            <a:pPr marL="0" indent="0">
              <a:buNone/>
            </a:pPr>
            <a:r>
              <a:rPr lang="el-GR" sz="2400" dirty="0" smtClean="0"/>
              <a:t>Ορίζουμε αντικείμενο τύπου</a:t>
            </a:r>
            <a:r>
              <a:rPr lang="en-US" sz="2400" dirty="0" smtClean="0"/>
              <a:t> dht </a:t>
            </a:r>
            <a:r>
              <a:rPr lang="el-GR" sz="2400" dirty="0" smtClean="0"/>
              <a:t>με όνομα </a:t>
            </a:r>
            <a:r>
              <a:rPr lang="en-US" sz="2400" dirty="0" smtClean="0"/>
              <a:t>DHT.</a:t>
            </a:r>
            <a:endParaRPr lang="el-GR" sz="2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/>
              <a:t>int value = DHT.read11(DHT11_PIN</a:t>
            </a:r>
            <a:r>
              <a:rPr lang="en-US" sz="2400" b="1" dirty="0" smtClean="0"/>
              <a:t>);</a:t>
            </a:r>
            <a:endParaRPr lang="el-GR" sz="2400" b="1" dirty="0" smtClean="0"/>
          </a:p>
          <a:p>
            <a:pPr marL="0" indent="0">
              <a:buNone/>
            </a:pPr>
            <a:r>
              <a:rPr lang="el-GR" sz="2400" dirty="0" smtClean="0"/>
              <a:t>Διαβάζει τον αισθητήρα.</a:t>
            </a:r>
            <a:endParaRPr lang="el-GR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DHT.temperature</a:t>
            </a:r>
            <a:endParaRPr lang="el-GR" sz="2400" b="1" dirty="0" smtClean="0"/>
          </a:p>
          <a:p>
            <a:pPr marL="0" indent="0">
              <a:buNone/>
            </a:pPr>
            <a:r>
              <a:rPr lang="el-GR" sz="2400" dirty="0" smtClean="0"/>
              <a:t>Δίνει τη θερμοκρασία.</a:t>
            </a:r>
            <a:endParaRPr lang="el-GR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1" dirty="0" smtClean="0"/>
              <a:t>DHT.humidity</a:t>
            </a:r>
            <a:endParaRPr lang="el-GR" sz="2400" b="1" dirty="0" smtClean="0"/>
          </a:p>
          <a:p>
            <a:pPr marL="0" indent="0">
              <a:buNone/>
            </a:pPr>
            <a:r>
              <a:rPr lang="el-GR" sz="2400" dirty="0" smtClean="0"/>
              <a:t>Δίνει την υγρασία.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48763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12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63692"/>
          </a:xfrm>
        </p:spPr>
        <p:txBody>
          <a:bodyPr>
            <a:normAutofit lnSpcReduction="10000"/>
          </a:bodyPr>
          <a:lstStyle/>
          <a:p>
            <a:r>
              <a:rPr lang="el-GR" sz="2800" dirty="0" smtClean="0"/>
              <a:t>Να τυπώνεται στο </a:t>
            </a:r>
            <a:r>
              <a:rPr lang="en-US" sz="2800" dirty="0" smtClean="0"/>
              <a:t>serial monitor </a:t>
            </a:r>
            <a:r>
              <a:rPr lang="el-GR" sz="2800" dirty="0" smtClean="0"/>
              <a:t>την υγρασία και τη θερμοκρασία του χώρου ανά 2</a:t>
            </a:r>
            <a:r>
              <a:rPr lang="en-US" sz="2800" dirty="0" smtClean="0"/>
              <a:t> seconds.</a:t>
            </a:r>
          </a:p>
          <a:p>
            <a:endParaRPr lang="en-US" sz="2800" dirty="0"/>
          </a:p>
          <a:p>
            <a:r>
              <a:rPr lang="el-GR" sz="2800" dirty="0" smtClean="0"/>
              <a:t>Υλικά: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temperature </a:t>
            </a:r>
            <a:r>
              <a:rPr lang="en-US" sz="2800" dirty="0"/>
              <a:t>and humidity </a:t>
            </a:r>
            <a:r>
              <a:rPr lang="en-US" sz="2800" dirty="0" smtClean="0"/>
              <a:t>sensor </a:t>
            </a:r>
            <a:r>
              <a:rPr lang="en-US" sz="2800" b="1" dirty="0" smtClean="0"/>
              <a:t>DHT11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l-GR" sz="2800" dirty="0" smtClean="0"/>
              <a:t>Αντίσταση </a:t>
            </a:r>
            <a:r>
              <a:rPr lang="en-US" sz="2800" dirty="0" smtClean="0"/>
              <a:t>10Kohm</a:t>
            </a:r>
            <a:endParaRPr lang="el-GR" sz="2800" dirty="0" smtClean="0"/>
          </a:p>
          <a:p>
            <a:pPr>
              <a:buFont typeface="Wingdings" panose="05000000000000000000" pitchFamily="2" charset="2"/>
              <a:buChar char="Ø"/>
            </a:pPr>
            <a:endParaRPr lang="el-GR" sz="2800" dirty="0"/>
          </a:p>
          <a:p>
            <a:pPr marL="0" indent="0">
              <a:buNone/>
            </a:pPr>
            <a:r>
              <a:rPr lang="el-GR" sz="2800" dirty="0" smtClean="0"/>
              <a:t>Χρειαζόμαστε τη βιβλιοθήκη </a:t>
            </a:r>
            <a:r>
              <a:rPr lang="en-US" sz="2800" b="1" dirty="0"/>
              <a:t>DHT </a:t>
            </a:r>
            <a:r>
              <a:rPr lang="en-US" sz="2800" b="1" dirty="0" smtClean="0"/>
              <a:t>library</a:t>
            </a:r>
            <a:r>
              <a:rPr lang="el-GR" sz="2800" b="1" dirty="0" smtClean="0"/>
              <a:t> </a:t>
            </a:r>
            <a:r>
              <a:rPr lang="el-GR" sz="2800" dirty="0" smtClean="0"/>
              <a:t>για να λειτουργήσει ο αισθητήρας.</a:t>
            </a:r>
            <a:endParaRPr lang="en-US" sz="2800" b="1" dirty="0"/>
          </a:p>
          <a:p>
            <a:pPr marL="0" indent="0">
              <a:buNone/>
            </a:pPr>
            <a:endParaRPr lang="el-GR" sz="2800" dirty="0"/>
          </a:p>
          <a:p>
            <a:pPr marL="0" indent="0">
              <a:buNone/>
            </a:pP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0481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12</a:t>
            </a:r>
            <a:endParaRPr lang="el-GR" dirty="0"/>
          </a:p>
        </p:txBody>
      </p:sp>
      <p:pic>
        <p:nvPicPr>
          <p:cNvPr id="8" name="Εικόνα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27" y="1855667"/>
            <a:ext cx="9044706" cy="426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81764"/>
      </p:ext>
    </p:extLst>
  </p:cSld>
  <p:clrMapOvr>
    <a:masterClrMapping/>
  </p:clrMapOvr>
</p:sld>
</file>

<file path=ppt/theme/theme1.xml><?xml version="1.0" encoding="utf-8"?>
<a:theme xmlns:a="http://schemas.openxmlformats.org/drawingml/2006/main" name="Ανασκόπηση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1_Ανασκόπηση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2_Ανασκόπηση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2064</Words>
  <Application>Microsoft Office PowerPoint</Application>
  <PresentationFormat>Ευρεία οθόνη</PresentationFormat>
  <Paragraphs>307</Paragraphs>
  <Slides>58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3</vt:i4>
      </vt:variant>
      <vt:variant>
        <vt:lpstr>Τίτλοι διαφανειών</vt:lpstr>
      </vt:variant>
      <vt:variant>
        <vt:i4>58</vt:i4>
      </vt:variant>
    </vt:vector>
  </HeadingPairs>
  <TitlesOfParts>
    <vt:vector size="65" baseType="lpstr">
      <vt:lpstr>Calibri</vt:lpstr>
      <vt:lpstr>Calibri Light</vt:lpstr>
      <vt:lpstr>Courier New</vt:lpstr>
      <vt:lpstr>Wingdings</vt:lpstr>
      <vt:lpstr>Ανασκόπηση</vt:lpstr>
      <vt:lpstr>1_Ανασκόπηση</vt:lpstr>
      <vt:lpstr>2_Ανασκόπηση</vt:lpstr>
      <vt:lpstr>ARDUINO MICROCONTROLLER</vt:lpstr>
      <vt:lpstr>Περιεχόμενα</vt:lpstr>
      <vt:lpstr>Temperature/thermistor and humidity sensor</vt:lpstr>
      <vt:lpstr>Temperature /thermistor and humidity sensor</vt:lpstr>
      <vt:lpstr>Temperature and humidity sensor</vt:lpstr>
      <vt:lpstr>Temperature and humidity sensor</vt:lpstr>
      <vt:lpstr>Βασικές εντολές</vt:lpstr>
      <vt:lpstr>Project 12</vt:lpstr>
      <vt:lpstr>Project 12</vt:lpstr>
      <vt:lpstr>Project 12</vt:lpstr>
      <vt:lpstr>Tilt switch/Angle sensor(Αισθητήρας κλίσης )</vt:lpstr>
      <vt:lpstr>Tilt switch</vt:lpstr>
      <vt:lpstr>Παρουσίαση του PowerPoint</vt:lpstr>
      <vt:lpstr>Tilt switch</vt:lpstr>
      <vt:lpstr>Tilt switch</vt:lpstr>
      <vt:lpstr>Project 13</vt:lpstr>
      <vt:lpstr>Project 13</vt:lpstr>
      <vt:lpstr>Project 13</vt:lpstr>
      <vt:lpstr>Sound detection sensor</vt:lpstr>
      <vt:lpstr>Sound detection sensor(Αισθητήρας ήχου )</vt:lpstr>
      <vt:lpstr>Sound detection sensor</vt:lpstr>
      <vt:lpstr>Sound detection sensor</vt:lpstr>
      <vt:lpstr>Sound detection sensor</vt:lpstr>
      <vt:lpstr>Project 14</vt:lpstr>
      <vt:lpstr>Project 14</vt:lpstr>
      <vt:lpstr>Project 14</vt:lpstr>
      <vt:lpstr>Project 14</vt:lpstr>
      <vt:lpstr>Project 14.2</vt:lpstr>
      <vt:lpstr>Water level sensor(Αισθητήρας στάθμης υγρού)</vt:lpstr>
      <vt:lpstr>Water level sensor</vt:lpstr>
      <vt:lpstr>Water level sensor</vt:lpstr>
      <vt:lpstr>Παρουσίαση του PowerPoint</vt:lpstr>
      <vt:lpstr>Παρουσίαση του PowerPoint</vt:lpstr>
      <vt:lpstr>Rain sensor(Αισθητήρας βροχής)</vt:lpstr>
      <vt:lpstr>Παρουσίαση του PowerPoint</vt:lpstr>
      <vt:lpstr>Water level sensor</vt:lpstr>
      <vt:lpstr>Project 15</vt:lpstr>
      <vt:lpstr>Project 15</vt:lpstr>
      <vt:lpstr>Project 15</vt:lpstr>
      <vt:lpstr>Project 15</vt:lpstr>
      <vt:lpstr>Project 15</vt:lpstr>
      <vt:lpstr>Project 15</vt:lpstr>
      <vt:lpstr>Project 15</vt:lpstr>
      <vt:lpstr>Project 15</vt:lpstr>
      <vt:lpstr>Project 15.2(Σύνδεση σε digital pin)</vt:lpstr>
      <vt:lpstr>Project 15.2</vt:lpstr>
      <vt:lpstr>Project 15</vt:lpstr>
      <vt:lpstr>Hall sensor</vt:lpstr>
      <vt:lpstr>Hall sensor</vt:lpstr>
      <vt:lpstr>Hall sensor</vt:lpstr>
      <vt:lpstr>Παρουσίαση του PowerPoint</vt:lpstr>
      <vt:lpstr>Hall sensor</vt:lpstr>
      <vt:lpstr>Hall sensor</vt:lpstr>
      <vt:lpstr>Hall sensor</vt:lpstr>
      <vt:lpstr>Project 16</vt:lpstr>
      <vt:lpstr>Project 16</vt:lpstr>
      <vt:lpstr>Project 16</vt:lpstr>
      <vt:lpstr>THE END!</vt:lpstr>
    </vt:vector>
  </TitlesOfParts>
  <Company>OTE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MICROCONTROLLER</dc:title>
  <dc:creator>panagiota moraiti</dc:creator>
  <cp:lastModifiedBy>panagiota moraiti</cp:lastModifiedBy>
  <cp:revision>84</cp:revision>
  <dcterms:created xsi:type="dcterms:W3CDTF">2021-03-15T15:26:05Z</dcterms:created>
  <dcterms:modified xsi:type="dcterms:W3CDTF">2021-07-29T23:29:15Z</dcterms:modified>
</cp:coreProperties>
</file>